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200" b="1">
                <a:solidFill>
                  <a:srgbClr val="FFFFFF"/>
                </a:solidFill>
                <a:latin typeface="Microsoft YaHei"/>
              </a:defRPr>
            </a:pPr>
            <a:r>
              <a:t>循环结构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for / while / do-while — 让程序不知疲倦地工作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· 难度系数 2-3  |  NOI 2025 大纲 · PPT 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本讲目标：掌握三种循环语句，理解循环嵌套，避免死循环和边界错误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三种循环的选择策略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什么时候用 for / while / do-while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371600"/>
            <a:ext cx="3291840" cy="22860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444752"/>
            <a:ext cx="29260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3D7ED8"/>
                </a:solidFill>
                <a:latin typeface="Microsoft YaHei"/>
              </a:defRPr>
            </a:pPr>
            <a:r>
              <a:t>for 循环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874520"/>
            <a:ext cx="2834640" cy="4229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循环次数明确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297430"/>
            <a:ext cx="2834640" cy="4229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计数型循环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720340"/>
            <a:ext cx="2834640" cy="4229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遍历数组/容器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3143250"/>
            <a:ext cx="2834640" cy="4229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最常用的循环结构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114800" y="1371600"/>
            <a:ext cx="3291840" cy="22860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297680" y="1444752"/>
            <a:ext cx="29260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while 循环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43400" y="1874520"/>
            <a:ext cx="2834640" cy="4229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循环次数不确定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43400" y="2297430"/>
            <a:ext cx="2834640" cy="4229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依赖某个条件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43400" y="2720340"/>
            <a:ext cx="2834640" cy="4229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如：读入到文件尾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343400" y="3143250"/>
            <a:ext cx="2834640" cy="4229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如：GCD辗转相除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863840" y="1371600"/>
            <a:ext cx="3291840" cy="22860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046720" y="1444752"/>
            <a:ext cx="29260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do-while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92440" y="1874520"/>
            <a:ext cx="2834640" cy="4229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至少执行一次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92440" y="2297430"/>
            <a:ext cx="2834640" cy="4229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输入验证场景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92440" y="2720340"/>
            <a:ext cx="2834640" cy="4229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先执行再检查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92440" y="3143250"/>
            <a:ext cx="2834640" cy="4229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三种中最不常用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" y="4114800"/>
            <a:ext cx="106984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📌 经验法则：90%的场景用 for；需要条件驱动的循环用 while；需要先执行一次用 do-while。</a:t>
            </a:r>
            <a:br/>
            <a:r>
              <a:t>for 循环的三个部分（初始化/条件/更新）放在一起，结构清晰，是最推荐的循环写法。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循环结构 — 核心要点回顾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82880" y="1188720"/>
            <a:ext cx="2834640" cy="41148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for 循环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6032" y="182880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三段式:初始化/条件/更新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" y="224028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计数明确时首选for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" y="265176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递减/步长&gt;1/多变量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00400" y="1188720"/>
            <a:ext cx="2834640" cy="41148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while 循环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73552" y="182880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先判断后执行(可能0次)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73552" y="224028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循环次数不确定时使用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73552" y="265176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如:GCD/读到文件尾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188720"/>
            <a:ext cx="2834640" cy="41148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循环控制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91072" y="182880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break:退出整个循环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91072" y="224028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continue:跳过当前一轮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91072" y="265176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嵌套循环只影响本层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235439" y="1188720"/>
            <a:ext cx="2834640" cy="41148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陷阱与技巧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08591" y="182880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避免死循环/边界错误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08591" y="224028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循环嵌套=O(n^k)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308591" y="265176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累乘用long long防溢出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下一讲：一维数组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11 — 数组定义/初始化/遍历/最值/查找/桶计数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5 个核心主题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10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280160"/>
            <a:ext cx="457200" cy="457200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29844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for 循环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55448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初始化/条件/更新 三段式 + 经典例题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2286000"/>
            <a:ext cx="457200" cy="45720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30428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while 循环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56032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先判断后执行 / 适用场景 / 与for对比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3291840"/>
            <a:ext cx="457200" cy="45720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31012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do-while 与循环控制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356616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先执行后判断 / break / continue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4297680"/>
            <a:ext cx="457200" cy="45720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431596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循环嵌套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457200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双重循环 / 打印图形 / 复杂度概念</a:t>
            </a:r>
          </a:p>
        </p:txBody>
      </p:sp>
      <p:sp>
        <p:nvSpPr>
          <p:cNvPr id="19" name="Oval 18"/>
          <p:cNvSpPr/>
          <p:nvPr/>
        </p:nvSpPr>
        <p:spPr>
          <a:xfrm>
            <a:off x="731520" y="5303520"/>
            <a:ext cx="457200" cy="45720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532180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经典例题与陷阱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557784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素数判定/水仙花数/死循环/边界错误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for 循环 — 计数型循环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最常用的循环结构 — 循环次数明确的场景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34163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语法：for(初始化; 条件; 更新) { 循环体 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   初始化：循环开始前执行一次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   条件：每次循环开始前检查，为假则退出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   更新：每次循环结束后执行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 = 1; i &lt;= 5; i++)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i &lt;&lt; " ";   // 输出: 1 2 3 4 5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求 1+2+...+n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sum = 0;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 = 1; i &lt;= n; i++)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sum += i;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sum;  // sum = n*(n+1)/2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0" y="118872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for 循环的执行流程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0" y="1645920"/>
            <a:ext cx="5760720" cy="3657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1. 执行初始化（只一次）</a:t>
            </a:r>
            <a:br/>
            <a:r>
              <a:t>2. 检查条件 → 假则退出</a:t>
            </a:r>
            <a:br/>
            <a:r>
              <a:t>3. 执行循环体</a:t>
            </a:r>
            <a:br/>
            <a:r>
              <a:t>4. 执行更新语句</a:t>
            </a:r>
            <a:br/>
            <a:r>
              <a:t>5. 回到步骤2</a:t>
            </a:r>
            <a:br/>
            <a:br/>
            <a:r>
              <a:t>for 的三个表达式都可以省略：</a:t>
            </a:r>
            <a:br/>
            <a:r>
              <a:t>  for (; ; ) { } // 无限循环</a:t>
            </a:r>
            <a:br/>
            <a:r>
              <a:t>  但分号不能省！</a:t>
            </a:r>
            <a:br/>
            <a:br/>
            <a:r>
              <a:t>C++11起循环变量作用域限定在循环内：</a:t>
            </a:r>
            <a:br/>
            <a:r>
              <a:t>  for (int i=0; i&lt;n; i++) { }</a:t>
            </a:r>
            <a:br/>
            <a:r>
              <a:t>  // i 在循环外不可见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for 循环 — 变体与技巧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灵活运用 for 循环的各种写法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38481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递减循环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 = n; i &gt;= 1; i--)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i &lt;&lt; " ";   // n, n-1, ..., 1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步长不为1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 = 0; i &lt;= 100; i += 2)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i &lt;&lt; " ";   // 0,2,4,...,100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多个循环变量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i=0, j=n-1; i&lt;j; i++, j--)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swap(a[i], a[j]);  // 逆序数组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遍历数组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 = 0; i &lt; n; i++) cin &gt;&gt; a[i];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34163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求n的阶乘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fact = 1;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 = 2; i &lt;= n; i++)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fact *= i;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求斐波那契第n项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a=0, b=1;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i=2; i&lt;=n; i++)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int c = a + b;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a = b;  b = c;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b;  // 输出 F(n)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注意：fact和b可能溢出！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用 long long 替代 int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while 循环 — 条件型循环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先判断后执行 — 循环次数未知时使用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29845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语法：while (条件) { 循环体 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每次循环前检查条件，为假则退出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辗转相除法求最大公约数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gcd(int a, int b)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while (b != 0)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int t = a % b;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a = b;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b = 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return a;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一直除到余数为0，循环次数不固定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3632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一直接受输入直到遇到0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x;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while (cin &gt;&gt; x &amp;&amp; x != 0)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// 处理 x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将数字逐位分解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n = 12345;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while (n &gt; 0)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n % 10 &lt;&lt; " "; // 5 4 3 2 1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n /= 10;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for vs while: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循环次数确定 → for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循环次数不确定 → while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do-while 与循环控制语句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先执行后判断 + 提前退出/跳过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29845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do-while：先执行一次，再判断条件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n;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do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"请输入正数：";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cin &gt;&gt; n;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 while (n &lt;= 0);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保证至少执行一次，常用于输入验证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break：跳出当前循环（不再执行后续迭代）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i=0; i&lt;10; i++)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 (i == 5) break;   // i=5时退出循环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i &lt;&lt; " ";    // 输出: 0 1 2 3 4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3200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continue：跳过本次循环剩余部分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i=0; i&lt;10; i++)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 (i % 2 == 0) continue; // 跳过偶数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i &lt;&lt; " ";          // 输出: 1 3 5 7 9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break vs continue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break: 终止整个循环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continue: 只跳过当前这一轮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注意：break只跳出最内层循环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i=0; i&lt;3; i++)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for (int j=0; j&lt;3; j++)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if (j==1) break;  // 只跳出内层循环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循环嵌套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一层套一层 — 处理二维问题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29845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打印九九乘法表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 = 1; i &lt;= 9; i++)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for (int j = 1; j &lt;= i; j++)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cout &lt;&lt; j &lt;&lt;"*"&lt;&lt;i&lt;&lt;"="&lt;&lt;i*j&lt;&lt;"\t";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endl;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打印 n 行直角三角形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 = 1; i &lt;= n; i++)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for (int j = 1; j &lt;= i; j++)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cout &lt;&lt; "*";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endl;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32004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126480" y="1261872"/>
            <a:ext cx="5394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循环嵌套要点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72200" y="169164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外层循环控制行（或第一维）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72200" y="212598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内层循环控制列（或第二维）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72200" y="256032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双层循环通常 O(n^2)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72200" y="299466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注意内外循环变量的命名（i/j/k）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72200" y="342900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循环嵌套层数越多越慢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72200" y="386334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能用单层就不要用双层！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循环经典例题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素数判定 / 水仙花数 / 完数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21209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素数判定（试除法）O(sqrt(n))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bool isPrime(int n)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 (n &lt; 2) return false;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for (int i = 2; i * i &lt;= n; i++)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if (n % i == 0) return false;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return true;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关键优化：只需检验到 sqrt(n)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i*i &lt;= n 比 i &lt;= sqrt(n) 更高效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21209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水仙花数：三位数各位立方和等于自身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153 = 1^3 + 5^3 + 3^3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n = 100; n &lt;= 999; n++)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int a = n / 100;      // 百位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int b = n / 10 % 10;  // 十位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int c = n % 10;       // 个位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 (a*a*a + b*b*b + c*c*c == n)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cout &lt;&lt; n &lt;&lt; endl;  // 153,370,371,407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循环的常见错误与陷阱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这些错误让程序行为异常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56032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五大陷阱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393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① 死循环：条件永远为真，程序卡住不动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084832"/>
            <a:ext cx="4846320" cy="393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② 边界错误：多循环一次或少循环一次（off-by-one）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478024"/>
            <a:ext cx="4846320" cy="393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③ 循环变量忘记更新：while中忘记++导致死循环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871216"/>
            <a:ext cx="4846320" cy="393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④ 循环变量被意外修改：循环体内改了循环变量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264408"/>
            <a:ext cx="4846320" cy="393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⑤ 整数溢出：累加/累乘超出类型范围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943600" y="1188720"/>
            <a:ext cx="5760720" cy="256032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126480" y="1261872"/>
            <a:ext cx="5394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对应解决方案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72200" y="1691640"/>
            <a:ext cx="5303520" cy="393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① 检查循环条件是否正确，确保有退出路径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72200" y="2084832"/>
            <a:ext cx="5303520" cy="393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② 仔细设计边界条件：&lt; vs &lt;=，n-1 vs 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72200" y="2478024"/>
            <a:ext cx="5303520" cy="393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③ 确保循环体内有改变条件的语句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72200" y="2871216"/>
            <a:ext cx="5303520" cy="393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④ 循环变量用 const 或避免在循环体内修改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72200" y="3264408"/>
            <a:ext cx="5303520" cy="393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⑤ 累乘优先用 long long；大范围累加也用 ll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