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914400" y="1371600"/>
            <a:ext cx="54864" cy="4114800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463040" y="1371600"/>
            <a:ext cx="960120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4200" b="1">
                <a:solidFill>
                  <a:srgbClr val="FFFFFF"/>
                </a:solidFill>
                <a:latin typeface="Microsoft YaHei"/>
              </a:defRPr>
            </a:pPr>
            <a:r>
              <a:t>一维数组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63040" y="2286000"/>
            <a:ext cx="960120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2000" b="0">
                <a:solidFill>
                  <a:srgbClr val="3D7ED8"/>
                </a:solidFill>
                <a:latin typeface="Microsoft YaHei"/>
              </a:defRPr>
            </a:pPr>
            <a:r>
              <a:t>批量存储同类型数据 — 告别重复定义变量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63040" y="3200400"/>
            <a:ext cx="96012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600" b="0">
                <a:solidFill>
                  <a:srgbClr val="95A5A6"/>
                </a:solidFill>
                <a:latin typeface="Microsoft YaHei"/>
              </a:defRPr>
            </a:pPr>
            <a:r>
              <a:t>CSP-J 入门级 · 难度系数 1-2  |  NOI 2025 大纲 · PPT 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63040" y="5029200"/>
            <a:ext cx="96012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0">
                <a:solidFill>
                  <a:srgbClr val="95A5A6"/>
                </a:solidFill>
                <a:latin typeface="Microsoft YaHei"/>
              </a:defRPr>
            </a:pPr>
            <a:r>
              <a:t>本讲目标：掌握一维数组的定义、初始化、遍历和5种经典操作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本讲知识小结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一维数组 — 核心要点回顾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11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82880" y="1188720"/>
            <a:ext cx="2834640" cy="411480"/>
          </a:xfrm>
          <a:prstGeom prst="round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defRPr sz="1400" b="1">
                <a:solidFill>
                  <a:srgbClr val="FFFFFF"/>
                </a:solidFill>
                <a:latin typeface="Microsoft YaHei"/>
              </a:defRPr>
            </a:pPr>
            <a:r>
              <a:t>定义与初始化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56032" y="1828800"/>
            <a:ext cx="269748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• 类型 数组名[大小];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56032" y="2240280"/>
            <a:ext cx="269748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• 下标从0到n-1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56032" y="2651760"/>
            <a:ext cx="269748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• {0}初始化全0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200400" y="1188720"/>
            <a:ext cx="2834640" cy="411480"/>
          </a:xfrm>
          <a:prstGeom prst="roundRect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defRPr sz="1400" b="1">
                <a:solidFill>
                  <a:srgbClr val="FFFFFF"/>
                </a:solidFill>
                <a:latin typeface="Microsoft YaHei"/>
              </a:defRPr>
            </a:pPr>
            <a:r>
              <a:t>经典操作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273552" y="1828800"/>
            <a:ext cx="269748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• 最值/求和/平均值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273552" y="2240280"/>
            <a:ext cx="269748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• 线性查找/数组逆序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273552" y="2651760"/>
            <a:ext cx="269748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• 桶计数=计数排序基础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217920" y="1188720"/>
            <a:ext cx="2834640" cy="411480"/>
          </a:xfrm>
          <a:prstGeom prst="roundRect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defRPr sz="1400" b="1">
                <a:solidFill>
                  <a:srgbClr val="FFFFFF"/>
                </a:solidFill>
                <a:latin typeface="Microsoft YaHei"/>
              </a:defRPr>
            </a:pPr>
            <a:r>
              <a:t>竞赛铁律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291072" y="1828800"/>
            <a:ext cx="269748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• 大数组→全局！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291072" y="2240280"/>
            <a:ext cx="269748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• 多开5个防止越界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291072" y="2651760"/>
            <a:ext cx="269748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• int a[1e6]≈4MB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9235439" y="1188720"/>
            <a:ext cx="2834640" cy="411480"/>
          </a:xfrm>
          <a:prstGeom prst="roundRect">
            <a:avLst/>
          </a:prstGeom>
          <a:solidFill>
            <a:srgbClr val="E86A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50800" rIns="50800" tIns="25400" bIns="25400"/>
          <a:lstStyle/>
          <a:p>
            <a:pPr algn="ctr">
              <a:defRPr sz="1400" b="1">
                <a:solidFill>
                  <a:srgbClr val="FFFFFF"/>
                </a:solidFill>
                <a:latin typeface="Microsoft YaHei"/>
              </a:defRPr>
            </a:pPr>
            <a:r>
              <a:t>注意事项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308591" y="1828800"/>
            <a:ext cx="269748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• 未初始化=随机值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308591" y="2240280"/>
            <a:ext cx="269748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• 越界不报错但危险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308591" y="2651760"/>
            <a:ext cx="2697480" cy="384048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• 下标从0开始牢记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371600" y="2103120"/>
            <a:ext cx="941832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5200" b="1">
                <a:solidFill>
                  <a:srgbClr val="FFFFFF"/>
                </a:solidFill>
                <a:latin typeface="Microsoft YaHei"/>
              </a:defRPr>
            </a:pPr>
            <a:r>
              <a:t>谢谢！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71600" y="3017520"/>
            <a:ext cx="941832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2400" b="0">
                <a:solidFill>
                  <a:srgbClr val="3D7ED8"/>
                </a:solidFill>
                <a:latin typeface="Microsoft YaHei"/>
              </a:defRPr>
            </a:pPr>
            <a:r>
              <a:t>下一讲：二维数组与多维数组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3840480"/>
            <a:ext cx="941832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600" b="0">
                <a:solidFill>
                  <a:srgbClr val="95A5A6"/>
                </a:solidFill>
                <a:latin typeface="Microsoft YaHei"/>
              </a:defRPr>
            </a:pPr>
            <a:r>
              <a:t>PPT 12 — 矩阵/杨辉三角/幻方/多维数组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本讲内容概览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5 个核心主题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11</a:t>
            </a:r>
          </a:p>
        </p:txBody>
      </p:sp>
      <p:sp>
        <p:nvSpPr>
          <p:cNvPr id="7" name="Oval 6"/>
          <p:cNvSpPr/>
          <p:nvPr/>
        </p:nvSpPr>
        <p:spPr>
          <a:xfrm>
            <a:off x="731520" y="1371600"/>
            <a:ext cx="457200" cy="457200"/>
          </a:xfrm>
          <a:prstGeom prst="ellipse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01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63040" y="1389888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Microsoft YaHei"/>
              </a:defRPr>
            </a:pPr>
            <a:r>
              <a:t>数组的定义与初始化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63040" y="1645920"/>
            <a:ext cx="8686800" cy="1828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声明/下标/多种初始化方式</a:t>
            </a:r>
          </a:p>
        </p:txBody>
      </p:sp>
      <p:sp>
        <p:nvSpPr>
          <p:cNvPr id="10" name="Oval 9"/>
          <p:cNvSpPr/>
          <p:nvPr/>
        </p:nvSpPr>
        <p:spPr>
          <a:xfrm>
            <a:off x="731520" y="2377440"/>
            <a:ext cx="457200" cy="457200"/>
          </a:xfrm>
          <a:prstGeom prst="ellipse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02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63040" y="2395728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Microsoft YaHei"/>
              </a:defRPr>
            </a:pPr>
            <a:r>
              <a:t>数组的读写与遍历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63040" y="2651760"/>
            <a:ext cx="8686800" cy="1828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循环输入输出/遍历元素</a:t>
            </a:r>
          </a:p>
        </p:txBody>
      </p:sp>
      <p:sp>
        <p:nvSpPr>
          <p:cNvPr id="13" name="Oval 12"/>
          <p:cNvSpPr/>
          <p:nvPr/>
        </p:nvSpPr>
        <p:spPr>
          <a:xfrm>
            <a:off x="731520" y="3383280"/>
            <a:ext cx="457200" cy="457200"/>
          </a:xfrm>
          <a:prstGeom prst="ellipse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03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63040" y="3401568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Microsoft YaHei"/>
              </a:defRPr>
            </a:pPr>
            <a:r>
              <a:t>最值与求和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63040" y="3657600"/>
            <a:ext cx="8686800" cy="1828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最大值/最小值/求和/平均值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4389120"/>
            <a:ext cx="457200" cy="457200"/>
          </a:xfrm>
          <a:prstGeom prst="ellipse">
            <a:avLst/>
          </a:prstGeom>
          <a:solidFill>
            <a:srgbClr val="E86A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04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463040" y="4407408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Microsoft YaHei"/>
              </a:defRPr>
            </a:pPr>
            <a:r>
              <a:t>查找/逆序/桶计数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63040" y="4663440"/>
            <a:ext cx="8686800" cy="1828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线性查找/数组反转/计数排序思想</a:t>
            </a:r>
          </a:p>
        </p:txBody>
      </p:sp>
      <p:sp>
        <p:nvSpPr>
          <p:cNvPr id="19" name="Oval 18"/>
          <p:cNvSpPr/>
          <p:nvPr/>
        </p:nvSpPr>
        <p:spPr>
          <a:xfrm>
            <a:off x="731520" y="5394960"/>
            <a:ext cx="457200" cy="457200"/>
          </a:xfrm>
          <a:prstGeom prst="ellipse">
            <a:avLst/>
          </a:prstGeom>
          <a:solidFill>
            <a:srgbClr val="C039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1600" b="1">
                <a:solidFill>
                  <a:srgbClr val="FFFFFF"/>
                </a:solidFill>
                <a:latin typeface="Microsoft YaHei"/>
              </a:defRPr>
            </a:pPr>
            <a:r>
              <a:t>05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463040" y="5413248"/>
            <a:ext cx="36576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Microsoft YaHei"/>
              </a:defRPr>
            </a:pPr>
            <a:r>
              <a:t>竞赛注意事项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463040" y="5669280"/>
            <a:ext cx="8686800" cy="1828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95A5A6"/>
                </a:solidFill>
                <a:latin typeface="Microsoft YaHei"/>
              </a:defRPr>
            </a:pPr>
            <a:r>
              <a:t>全局vs局部/越界问题/大小估算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数组的定义与初始化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存储多个同类型数据的连续内存区域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11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4320" y="1188720"/>
            <a:ext cx="5303520" cy="25527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定义：类型 数组名[大小];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int arr[10];            // 10个int（未初始化=随机值）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初始化方式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int a[5] = {1, 2, 3, 4, 5};   // 全部指定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int b[5] = {1, 2};             // 后3个自动为0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int c[5] = {0};                // 全部初始化为0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int d[] = {1, 2, 3};           // 自动确定大小=3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全局数组（推荐！默认全0）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int big_arr[100000];   // 所有元素自动为0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0" y="1188720"/>
            <a:ext cx="50292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800" b="1">
                <a:solidFill>
                  <a:srgbClr val="1A3C6E"/>
                </a:solidFill>
                <a:latin typeface="Microsoft YaHei"/>
              </a:defRPr>
            </a:pPr>
            <a:r>
              <a:t>数组的基本特性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943600" y="1554480"/>
            <a:ext cx="5760720" cy="3200400"/>
          </a:xfrm>
          <a:prstGeom prst="roundRect">
            <a:avLst/>
          </a:prstGeom>
          <a:solidFill>
            <a:srgbClr val="D6EA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126480" y="1627632"/>
            <a:ext cx="539496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B5C9E"/>
                </a:solidFill>
                <a:latin typeface="Microsoft YaHei"/>
              </a:defRPr>
            </a:pPr>
            <a:r>
              <a:t>关键概念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172200" y="2057400"/>
            <a:ext cx="5303520" cy="4343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下标从 0 开始：a[0], a[1], ..., a[n-1]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172200" y="2491740"/>
            <a:ext cx="5303520" cy="4343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int a[10] 的有效下标: 0 ~ 9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172200" y="2926080"/>
            <a:ext cx="5303520" cy="4343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内存连续存储：a[i]的地址 = a[0]+i*4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172200" y="3360420"/>
            <a:ext cx="5303520" cy="4343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数组名a是指向首元素a[0]的指针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172200" y="3794760"/>
            <a:ext cx="5303520" cy="4343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sizeof(a) = 元素大小 × 数组长度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172200" y="4229100"/>
            <a:ext cx="5303520" cy="4343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⚠ 越界访问不报错，但会破坏内存！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数组的读写与遍历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输入数组 → 处理 → 输出数组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11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4320" y="1188720"/>
            <a:ext cx="5303520" cy="32004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int n, a[1000];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cin &gt;&gt; n;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读入 n 个元素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for (int i = 0; i &lt; n; i++)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cin &gt;&gt; a[i];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遍历并输出（空格分隔）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for (int i = 0; i &lt; n; i++)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cout &lt;&lt; a[i] &lt;&lt; " ";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逆序遍历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for (int i = n-1; i &gt;= 0; i--)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cout &lt;&lt; a[i] &lt;&lt; " ";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输出: a[n-1] a[n-2] ... a[0]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943600" y="1188720"/>
            <a:ext cx="5760720" cy="32004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范围for（C++11起）遍历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for (int x : a)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cout &lt;&lt; x &lt;&lt; " ";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缺点：无法获取下标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用 while 遍历（不常用）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int i = 0;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while (i &lt; n) {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cout &lt;&lt; a[i] &lt;&lt; " ";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i++;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最常见的：for+下标遍历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可以同时得到值和位置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数组经典操作（一）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最值 / 求和 / 平均值 — 最基础的统计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11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4320" y="1188720"/>
            <a:ext cx="5303520" cy="32004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求最大值和最小值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int mx = a[0], mn = a[0];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for (int i = 1; i &lt; n; i++) {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if (a[i] &gt; mx) mx = a[i];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if (a[i] &lt; mn) mn = a[i];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mx = 最大值, mn = 最小值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求数组元素和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int sum = 0;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for (int i = 0; i &lt; n; i++)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sum += a[i];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sum = a[0]+a[1]+...+a[n-1]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注意：sum可能溢出，用long long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943600" y="1188720"/>
            <a:ext cx="5760720" cy="32004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求平均值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double avg = (double)sum / n;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cout &lt;&lt; fixed &lt;&lt; setprecision(2);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cout &lt;&lt; avg &lt;&lt; endl;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求最大值的位置（下标）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int mx_pos = 0;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for (int i = 1; i &lt; n; i++)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if (a[i] &gt; a[mx_pos]) mx_pos = i;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cout &lt;&lt; "最大值:" &lt;&lt; a[mx_pos];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cout &lt;&lt; "位置:" &lt;&lt; mx_pos;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同时求最大值和次大值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（略，需要两个变量维护）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数组经典操作（二）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查找 / 逆序 / 桶计数 — 竞赛高频操作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11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4320" y="1188720"/>
            <a:ext cx="5303520" cy="21209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线性查找（返回第一次出现的位置）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int pos = -1;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for (int i = 0; i &lt; n; i++)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if (a[i] == target) { pos = i; break; }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数组逆序（反转）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for (int i = 0; i &lt; n/2; i++)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swap(a[i], a[n-1-i]);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前后对称交换，只遍历一半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943600" y="1188720"/>
            <a:ext cx="5760720" cy="25527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桶计数（统计元素出现次数）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int cnt[101] = {0};  // 假设数据范围0~100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for (int i = 0; i &lt; n; i++)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cnt[a[i]]++;  // a[i]的值作为下标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输出每个值的出现次数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for (int i = 0; i &lt;= 100; i++)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if (cnt[i] &gt; 0)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    cout &lt;&lt; i &lt;&lt; ":" &lt;&lt; cnt[i] &lt;&lt; endl;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这是计数排序的基础！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数组经典操作（三）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去重 / 前缀和初步 — 为后续算法做准备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11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274320" y="1188720"/>
            <a:ext cx="5303520" cy="25527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有序数组去重（使用两个指针）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int j = 0;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for (int i = 1; i &lt; n; i++)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if (a[i] != a[j])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    a[++j] = a[i];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去重后长度 = j+1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配合sort使用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sort(a, a+n);  // 先排序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然后去重（unique函数）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int new_n = unique(a, a+n) - a;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943600" y="1188720"/>
            <a:ext cx="5760720" cy="23368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前缀和初步（PPT 42详细讲解）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预处理前缀和数组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int pre[N];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pre[0] = 0;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for (int i = 1; i &lt;= n; i++)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    pre[i] = pre[i-1] + a[i];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O(1)查询区间和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int sum_lr = pre[r] - pre[l-1];</a:t>
            </a:r>
          </a:p>
          <a:p>
            <a:pPr algn="l">
              <a:spcAft>
                <a:spcPts val="100"/>
              </a:spcAft>
              <a:defRPr sz="1200">
                <a:solidFill>
                  <a:srgbClr val="FFFFFF"/>
                </a:solidFill>
                <a:latin typeface="Consolas"/>
              </a:defRPr>
            </a:pPr>
            <a:r>
              <a:t>// 极大加速区间求和操作！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竞赛中的数组注意事项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大数组/越界/内存估算 — 避免常见错误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11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65760" y="1188720"/>
            <a:ext cx="5303520" cy="3200400"/>
          </a:xfrm>
          <a:prstGeom prst="roundRect">
            <a:avLst/>
          </a:prstGeom>
          <a:solidFill>
            <a:srgbClr val="FAD9D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48640" y="1261872"/>
            <a:ext cx="493776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C0392B"/>
                </a:solidFill>
                <a:latin typeface="Microsoft YaHei"/>
              </a:defRPr>
            </a:pPr>
            <a:r>
              <a:t>全局 vs 局部数组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4360" y="1691640"/>
            <a:ext cx="4846320" cy="4343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全局数组：默认初始化全0，存储在静态区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4360" y="2125980"/>
            <a:ext cx="4846320" cy="4343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局部数组：不初始化=随机值，存储在栈中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4360" y="2560320"/>
            <a:ext cx="4846320" cy="4343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栈空间约8MB → 局部数组不能太大！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94360" y="2994660"/>
            <a:ext cx="4846320" cy="4343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int a[1000000] 局部 → 栈溢出！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94360" y="3429000"/>
            <a:ext cx="4846320" cy="4343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int a[1000000] 全局 → 安全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94360" y="3863340"/>
            <a:ext cx="4846320" cy="4343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大数组一律定义为全局变量！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217920" y="1188720"/>
            <a:ext cx="5486400" cy="3200400"/>
          </a:xfrm>
          <a:prstGeom prst="roundRect">
            <a:avLst/>
          </a:prstGeom>
          <a:solidFill>
            <a:srgbClr val="D6EA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400800" y="1261872"/>
            <a:ext cx="51206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B5C9E"/>
                </a:solidFill>
                <a:latin typeface="Microsoft YaHei"/>
              </a:defRPr>
            </a:pPr>
            <a:r>
              <a:t>内存估算口诀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46520" y="1691640"/>
            <a:ext cx="5029200" cy="4343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int a[1000] ≈ 4KB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46520" y="2125980"/>
            <a:ext cx="5029200" cy="4343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int a[100000] ≈ 400KB（安全）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46520" y="2560320"/>
            <a:ext cx="5029200" cy="4343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int a[1000000] ≈ 4MB（安全）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46520" y="2994660"/>
            <a:ext cx="5029200" cy="4343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int a[10000000] ≈ 40MB（仍安全）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446520" y="3429000"/>
            <a:ext cx="5029200" cy="4343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int a[100000000] ≈ 400MB（超限！）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446520" y="3863340"/>
            <a:ext cx="5029200" cy="4343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int a[1000][1000] = 10^6个int ≈ 4MB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82880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数组常见错误排查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这些错误会让你的程序莫名其妙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124712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入门级  |  PPT 11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65760" y="1188720"/>
            <a:ext cx="5303520" cy="2560320"/>
          </a:xfrm>
          <a:prstGeom prst="roundRect">
            <a:avLst/>
          </a:prstGeom>
          <a:solidFill>
            <a:srgbClr val="FAD9D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48640" y="1261872"/>
            <a:ext cx="493776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C0392B"/>
                </a:solidFill>
                <a:latin typeface="Microsoft YaHei"/>
              </a:defRPr>
            </a:pPr>
            <a:r>
              <a:t>三类典型错误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4360" y="1691640"/>
            <a:ext cx="4846320" cy="655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① 越界访问：a[n]（下标最大n-1！）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94360" y="2346960"/>
            <a:ext cx="4846320" cy="655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② 未初始化：局部数组的值是随机的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94360" y="3002280"/>
            <a:ext cx="4846320" cy="655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③ 数组开小了：数据范围是n，数组开了n/2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943600" y="1188720"/>
            <a:ext cx="5760720" cy="2560320"/>
          </a:xfrm>
          <a:prstGeom prst="roundRect">
            <a:avLst/>
          </a:prstGeom>
          <a:solidFill>
            <a:srgbClr val="D5F5E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126480" y="1261872"/>
            <a:ext cx="539496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7AE60"/>
                </a:solidFill>
                <a:latin typeface="Microsoft YaHei"/>
              </a:defRPr>
            </a:pPr>
            <a:r>
              <a:t>正确做法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172200" y="1691640"/>
            <a:ext cx="5303520" cy="655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① 开数组时多开5个：int a[N+5];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172200" y="2346960"/>
            <a:ext cx="5303520" cy="655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② 全局数组自动全0 / memset初始化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172200" y="3002280"/>
            <a:ext cx="5303520" cy="655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• ③ 仔细读题目的数据范围，数组开够大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31520" y="4846320"/>
            <a:ext cx="106984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1">
                <a:solidFill>
                  <a:srgbClr val="C0392B"/>
                </a:solidFill>
                <a:latin typeface="Microsoft YaHei"/>
              </a:defRPr>
            </a:pPr>
            <a:r>
              <a:t>📌 竞赛铁律：声明数组时用 const int MAXN = N + 5; 多开一些空间，防止越界。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