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914400" y="1371600"/>
            <a:ext cx="54864" cy="4114800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463040" y="1371600"/>
            <a:ext cx="960120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4200" b="1">
                <a:solidFill>
                  <a:srgbClr val="FFFFFF"/>
                </a:solidFill>
                <a:latin typeface="Microsoft YaHei"/>
              </a:defRPr>
            </a:pPr>
            <a:r>
              <a:t>指针基础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63040" y="2286000"/>
            <a:ext cx="960120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2000" b="0">
                <a:solidFill>
                  <a:srgbClr val="3D7ED8"/>
                </a:solidFill>
                <a:latin typeface="Microsoft YaHei"/>
              </a:defRPr>
            </a:pPr>
            <a:r>
              <a:t>内存的门牌号 — 直接操作地址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63040" y="3200400"/>
            <a:ext cx="96012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0">
                <a:solidFill>
                  <a:srgbClr val="95A5A6"/>
                </a:solidFill>
                <a:latin typeface="Microsoft YaHei"/>
              </a:defRPr>
            </a:pPr>
            <a:r>
              <a:t>CSP-J 入门级 * 难度 4  |  NOI 2025 大纲 * PPT 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63040" y="5029200"/>
            <a:ext cx="96012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0">
                <a:solidFill>
                  <a:srgbClr val="95A5A6"/>
                </a:solidFill>
                <a:latin typeface="Microsoft YaHei"/>
              </a:defRPr>
            </a:pPr>
            <a:r>
              <a:t>本讲目标：理解指针概念，掌握&amp;取地址/*解引用，了解指针与数组/结构体的关系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371600" y="2103120"/>
            <a:ext cx="941832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5200" b="1">
                <a:solidFill>
                  <a:srgbClr val="FFFFFF"/>
                </a:solidFill>
                <a:latin typeface="Microsoft YaHei"/>
              </a:defRPr>
            </a:pPr>
            <a:r>
              <a:t>谢谢！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3017520"/>
            <a:ext cx="941832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2400" b="0">
                <a:solidFill>
                  <a:srgbClr val="3D7ED8"/>
                </a:solidFill>
                <a:latin typeface="Microsoft YaHei"/>
              </a:defRPr>
            </a:pPr>
            <a:r>
              <a:t>下一讲：结构体与联合体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3840480"/>
            <a:ext cx="941832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600" b="0">
                <a:solidFill>
                  <a:srgbClr val="95A5A6"/>
                </a:solidFill>
                <a:latin typeface="Microsoft YaHei"/>
              </a:defRPr>
            </a:pPr>
            <a:r>
              <a:t>PPT 17 — struct/union 定义与使用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本讲内容概览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5 个核心主题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16</a:t>
            </a:r>
          </a:p>
        </p:txBody>
      </p:sp>
      <p:sp>
        <p:nvSpPr>
          <p:cNvPr id="7" name="Oval 6"/>
          <p:cNvSpPr/>
          <p:nvPr/>
        </p:nvSpPr>
        <p:spPr>
          <a:xfrm>
            <a:off x="731520" y="1280160"/>
            <a:ext cx="457200" cy="457200"/>
          </a:xfrm>
          <a:prstGeom prst="ellipse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63040" y="1298448"/>
            <a:ext cx="41148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指针的概念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63040" y="1554480"/>
            <a:ext cx="8686800" cy="1828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地址/指针变量/&amp;取地址/*解引用</a:t>
            </a:r>
          </a:p>
        </p:txBody>
      </p:sp>
      <p:sp>
        <p:nvSpPr>
          <p:cNvPr id="10" name="Oval 9"/>
          <p:cNvSpPr/>
          <p:nvPr/>
        </p:nvSpPr>
        <p:spPr>
          <a:xfrm>
            <a:off x="731520" y="2286000"/>
            <a:ext cx="457200" cy="457200"/>
          </a:xfrm>
          <a:prstGeom prst="ellipse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63040" y="2304288"/>
            <a:ext cx="41148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指针与数组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63040" y="2560320"/>
            <a:ext cx="8686800" cy="1828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数组名=首地址/指针运算/遍历</a:t>
            </a:r>
          </a:p>
        </p:txBody>
      </p:sp>
      <p:sp>
        <p:nvSpPr>
          <p:cNvPr id="13" name="Oval 12"/>
          <p:cNvSpPr/>
          <p:nvPr/>
        </p:nvSpPr>
        <p:spPr>
          <a:xfrm>
            <a:off x="731520" y="3291840"/>
            <a:ext cx="457200" cy="457200"/>
          </a:xfrm>
          <a:prstGeom prst="ellipse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63040" y="3310128"/>
            <a:ext cx="41148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字符指针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63040" y="3566160"/>
            <a:ext cx="8686800" cy="1828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指向字符串的指针/与字符数组区别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4297680"/>
            <a:ext cx="457200" cy="457200"/>
          </a:xfrm>
          <a:prstGeom prst="ellipse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463040" y="4315968"/>
            <a:ext cx="41148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指针与结构体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63040" y="4572000"/>
            <a:ext cx="8686800" cy="1828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结构体指针/-&gt;运算符/new分配</a:t>
            </a:r>
          </a:p>
        </p:txBody>
      </p:sp>
      <p:sp>
        <p:nvSpPr>
          <p:cNvPr id="19" name="Oval 18"/>
          <p:cNvSpPr/>
          <p:nvPr/>
        </p:nvSpPr>
        <p:spPr>
          <a:xfrm>
            <a:off x="731520" y="5303520"/>
            <a:ext cx="457200" cy="457200"/>
          </a:xfrm>
          <a:prstGeom prst="ellipse">
            <a:avLst/>
          </a:prstGeom>
          <a:solidFill>
            <a:srgbClr val="C039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463040" y="5321808"/>
            <a:ext cx="41148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指针的陷阱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463040" y="5577840"/>
            <a:ext cx="8686800" cy="1828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野指针/悬空指针/空指针/内存泄漏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指针的基本概念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存储内存地址的变量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16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5303520" cy="34163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指针 = 存储地址的变量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a = 10;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*p = &amp;a;   // p指向a (&amp;取地址)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cout &lt;&lt; a;     // 10   (a的值)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cout &lt;&lt; &amp;a;    // 0x7fff... (a的地址)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cout &lt;&lt; p;     // 0x7fff... (p存储的地址)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cout &lt;&lt; *p;    // 10   (*解引用:访问p指向的值)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通过指针修改原变量的值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*p = 20;       // 等价于 a = 20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cout &lt;&lt; a;     // 20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空指针 (nullptr: C++11推荐)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*q = nullptr;  // q不指向任何变量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943600" y="1188720"/>
            <a:ext cx="5760720" cy="29845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指针的声明（*靠近类型更清晰）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int* p;     // p是指向int的指针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*p;     // 等价写法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*p, x;  // p是指针，x是普通int！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指针的初始化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x = 5;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*p = &amp;x;     // 正确：初始化为x的地址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*q;           // 危险！野指针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*q = 10;       // 未定义行为！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指针大小：通常4字节(32位)或8字节(64位)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cout &lt;&lt; sizeof(int*);  // 4 或 8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指针与数组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数组名就是指向首元素的指针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16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5486400" cy="29845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arr[5] = {10, 20, 30, 40, 50};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数组名 arr 是首元素 arr[0] 的地址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*p = arr;        // 等价于 p = &amp;arr[0]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通过指针访问数组元素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cout &lt;&lt; *p;          // 10  = arr[0]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cout &lt;&lt; *(p + 1);    // 20  = arr[1]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cout &lt;&lt; p[2];        // 30  = arr[2]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p[i] 等价于 *(p + i)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指针算术：p+1 指向下一个元素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地址增加的不是1，而是 sizeof(int)=4 字节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943600" y="1188720"/>
            <a:ext cx="5760720" cy="32004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用指针遍历数组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for (int *p = arr; p != arr + 5; p++)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cout &lt;&lt; *p &lt;&lt; " ";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输出: 10 20 30 40 50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指针的++和--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*p = arr;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cout &lt;&lt; *p++;   // 10 (先用后移)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cout &lt;&lt; *p;     // 20 (p已指向下一个)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cout &lt;&lt; *++p;   // 30 (先移后用)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指针相减 = 元素个数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*p1 = &amp;arr[4], *p2 = &amp;arr[0];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cout &lt;&lt; p1 - p2;  // 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字符指针与字符串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const char* — C风格字符串的底层实现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16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5303520" cy="34163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字符指针指向字符串常量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const char *s = "Hello";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s指向字符串"Hello"的首字符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cout &lt;&lt; s;      // Hello (直接输出整个字符串)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cout &lt;&lt; *s;     // H    (首字符)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cout &lt;&lt; s[1];   // e    (等价于 *(s+1))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遍历字符串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for (const char *p = s; *p != '\0'; p++)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cout &lt;&lt; *p;  // 输出每个字符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字符数组 vs 字符指针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char arr[] = "Hello";  // 可修改的数组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const char *p = "Hello";// 指向只读常量区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943600" y="1188720"/>
            <a:ext cx="5760720" cy="3200400"/>
          </a:xfrm>
          <a:prstGeom prst="roundRect">
            <a:avLst/>
          </a:prstGeom>
          <a:solidFill>
            <a:srgbClr val="FAD9D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126480" y="1261872"/>
            <a:ext cx="539496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C0392B"/>
                </a:solidFill>
                <a:latin typeface="Microsoft YaHei"/>
              </a:defRPr>
            </a:pPr>
            <a:r>
              <a:t>字符指针注意事项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172200" y="1691640"/>
            <a:ext cx="530352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const char* 指向的字符串不可修改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72200" y="2125980"/>
            <a:ext cx="530352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尝试修改会导致运行时错误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172200" y="2560320"/>
            <a:ext cx="530352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字符数组 char[] 可以修改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172200" y="2994660"/>
            <a:ext cx="530352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字符串常量存储在只读数据段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172200" y="3429000"/>
            <a:ext cx="530352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多个相同字符串常量可能共享内存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172200" y="3863340"/>
            <a:ext cx="530352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竞赛中字符串处理优先用 string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指针与结构体 / new 与 delete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-&gt; 运算符 + 动态内存分配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16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5303520" cy="32004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struct Student {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string name;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int age;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};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Student stu = {"Tom", 18};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Student *ps = &amp;stu;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-&gt; 运算符访问成员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cout &lt;&lt; ps-&gt;name;   // "Tom"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cout &lt;&lt; ps-&gt;age;    // 18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ps-&gt;name 等价于 (*ps).name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通过指针修改结构体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ps-&gt;age = 19;       // stu.age 变成19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943600" y="1188720"/>
            <a:ext cx="5760720" cy="30226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new: 在堆中动态分配内存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int *arr = new int[100];  // 100个int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Student *ps = new Student{"Tom",18};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使用动态分配的内存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arr[0] = 42;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cout &lt;&lt; ps-&gt;name;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delete: 释放内存（必须！）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delete[] arr;         // 释放数组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delete ps;            // 释放单个对象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内存泄漏：new了但忘记delete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程序运行越久，占用内存越多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指针的三大陷阱与规避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野指针 / 悬空指针 / 空指针解引用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16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5760" y="1188720"/>
            <a:ext cx="3474720" cy="2286000"/>
          </a:xfrm>
          <a:prstGeom prst="roundRect">
            <a:avLst/>
          </a:prstGeom>
          <a:solidFill>
            <a:srgbClr val="FAD9D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48640" y="1261872"/>
            <a:ext cx="310896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C0392B"/>
                </a:solidFill>
                <a:latin typeface="Microsoft YaHei"/>
              </a:defRPr>
            </a:pPr>
            <a:r>
              <a:t>1. 野指针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" y="1691640"/>
            <a:ext cx="3017520" cy="42291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未初始化的指针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360" y="2114550"/>
            <a:ext cx="3017520" cy="42291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int *p; *p = 10; // 危险！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4360" y="2537460"/>
            <a:ext cx="3017520" cy="42291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指向随机地址，可能崩溃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4360" y="2960370"/>
            <a:ext cx="3017520" cy="42291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解决：声明时初始化或赋nullptr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206240" y="1188720"/>
            <a:ext cx="3474720" cy="2286000"/>
          </a:xfrm>
          <a:prstGeom prst="roundRect">
            <a:avLst/>
          </a:prstGeom>
          <a:solidFill>
            <a:srgbClr val="FAD9D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389120" y="1261872"/>
            <a:ext cx="310896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C0392B"/>
                </a:solidFill>
                <a:latin typeface="Microsoft YaHei"/>
              </a:defRPr>
            </a:pPr>
            <a:r>
              <a:t>2. 悬空指针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434840" y="1691640"/>
            <a:ext cx="3017520" cy="5638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指向已释放内存的指针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434840" y="2255520"/>
            <a:ext cx="3017520" cy="5638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delete p; 后仍使用 *p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434840" y="2819400"/>
            <a:ext cx="3017520" cy="5638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解决：delete后赋nullptr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8046720" y="1188720"/>
            <a:ext cx="3474720" cy="2286000"/>
          </a:xfrm>
          <a:prstGeom prst="roundRect">
            <a:avLst/>
          </a:prstGeom>
          <a:solidFill>
            <a:srgbClr val="FAD9D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229600" y="1261872"/>
            <a:ext cx="310896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C0392B"/>
                </a:solidFill>
                <a:latin typeface="Microsoft YaHei"/>
              </a:defRPr>
            </a:pPr>
            <a:r>
              <a:t>3. 空指针解引用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275320" y="1691640"/>
            <a:ext cx="3017520" cy="5638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对nullptr使用*或-&gt;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275320" y="2255520"/>
            <a:ext cx="3017520" cy="5638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int *p=nullptr; *p=5; //崩溃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275320" y="2819400"/>
            <a:ext cx="3017520" cy="5638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解决：使用前检查 if(p)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31520" y="4114800"/>
            <a:ext cx="1069848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1">
                <a:solidFill>
                  <a:srgbClr val="C0392B"/>
                </a:solidFill>
                <a:latin typeface="Microsoft YaHei"/>
              </a:defRPr>
            </a:pPr>
            <a:r>
              <a:t>📌 竞赛中规避指针的方法：优先使用 STL 容器（vector/string）代替动态数组；优先使用引用（&amp;）代替指针传参。</a:t>
            </a:r>
            <a:br/>
            <a:r>
              <a:t>指针主要用于理解底层原理，实际编码中能不用就不用。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竞赛中指针的实际应用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链表 / 动态数组 / 函数参数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16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5760" y="1188720"/>
            <a:ext cx="5303520" cy="2560320"/>
          </a:xfrm>
          <a:prstGeom prst="roundRect">
            <a:avLst/>
          </a:prstGeom>
          <a:solidFill>
            <a:srgbClr val="D6EA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48640" y="1261872"/>
            <a:ext cx="493776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Microsoft YaHei"/>
              </a:defRPr>
            </a:pPr>
            <a:r>
              <a:t>需要指针的场景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" y="1691640"/>
            <a:ext cx="4846320" cy="39319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链表节点的实现（Node* next）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360" y="2084832"/>
            <a:ext cx="4846320" cy="39319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动态分配大数组（new[]）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4360" y="2478024"/>
            <a:ext cx="4846320" cy="39319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C风格字符串处理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4360" y="2871216"/>
            <a:ext cx="4846320" cy="39319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函数中修改外部变量（C风格）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4360" y="3264408"/>
            <a:ext cx="4846320" cy="39319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底层数据结构（竞赛中很少）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943600" y="1188720"/>
            <a:ext cx="5760720" cy="2560320"/>
          </a:xfrm>
          <a:prstGeom prst="roundRect">
            <a:avLst/>
          </a:prstGeom>
          <a:solidFill>
            <a:srgbClr val="D5F5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126480" y="1261872"/>
            <a:ext cx="539496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7AE60"/>
                </a:solidFill>
                <a:latin typeface="Microsoft YaHei"/>
              </a:defRPr>
            </a:pPr>
            <a:r>
              <a:t>替代方案（更安全）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172200" y="1691640"/>
            <a:ext cx="5303520" cy="39319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链表 → 数组模拟（静态链表）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172200" y="2084832"/>
            <a:ext cx="5303520" cy="39319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动态数组 → vector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172200" y="2478024"/>
            <a:ext cx="5303520" cy="39319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字符串 → C++ string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172200" y="2871216"/>
            <a:ext cx="5303520" cy="39319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修改外部变量 → 引用 &amp;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172200" y="3264408"/>
            <a:ext cx="5303520" cy="39319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大多数情况不需要指针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31520" y="4572000"/>
            <a:ext cx="106984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0">
                <a:solidFill>
                  <a:srgbClr val="2C3E50"/>
                </a:solidFill>
                <a:latin typeface="Microsoft YaHei"/>
              </a:defRPr>
            </a:pPr>
            <a:r>
              <a:t>📌 CSP-J入门级考指针是为了让你理解底层。实际写代码时，引用和STL容器是更好的选择。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本讲知识小结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指针基础 — 核心要点回顾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16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82880" y="1188720"/>
            <a:ext cx="2834640" cy="411480"/>
          </a:xfrm>
          <a:prstGeom prst="round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/>
          <a:lstStyle/>
          <a:p>
            <a:pPr algn="ctr"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概念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56032" y="1828800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* 指针=存地址的变量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56032" y="2240280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* &amp;取地址/*解引用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56032" y="2651760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* nullptr表示空指针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200400" y="1188720"/>
            <a:ext cx="2834640" cy="411480"/>
          </a:xfrm>
          <a:prstGeom prst="roundRect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/>
          <a:lstStyle/>
          <a:p>
            <a:pPr algn="ctr"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指针与数组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273552" y="1828800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* 数组名=首地址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273552" y="2240280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* p[i]=*(p+i)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273552" y="2651760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* 指针++遍历数组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217920" y="1188720"/>
            <a:ext cx="2834640" cy="411480"/>
          </a:xfrm>
          <a:prstGeom prst="round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/>
          <a:lstStyle/>
          <a:p>
            <a:pPr algn="ctr"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结构体指针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291072" y="1828800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* -&gt;访问成员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291072" y="2240280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* new/delete分配释放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291072" y="2651760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* 别忘了delete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9235439" y="1188720"/>
            <a:ext cx="2834640" cy="411480"/>
          </a:xfrm>
          <a:prstGeom prst="roundRect">
            <a:avLst/>
          </a:prstGeom>
          <a:solidFill>
            <a:srgbClr val="C039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/>
          <a:lstStyle/>
          <a:p>
            <a:pPr algn="ctr"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三大陷阱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308591" y="1828800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* 野指针:未初始化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308591" y="2240280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* 悬空指针:已释放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308591" y="2651760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* 空指针:未判空就解引用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