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37160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463040" y="13716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4200" b="1">
                <a:solidFill>
                  <a:srgbClr val="FFFFFF"/>
                </a:solidFill>
                <a:latin typeface="Microsoft YaHei"/>
              </a:defRPr>
            </a:pPr>
            <a:r>
              <a:t>结构体与联合体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3040" y="2286000"/>
            <a:ext cx="96012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Microsoft YaHei"/>
              </a:defRPr>
            </a:pPr>
            <a:r>
              <a:t>struct &amp; union — 自定义复合数据类型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3200400"/>
            <a:ext cx="9601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CSP-J 入门级 * NOI 2025 大纲 * PPT 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5029200"/>
            <a:ext cx="9601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本讲目标：掌握struct定义/初始化/成员访问，了解union的特性与使用场景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struct vs union 对比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核心区别 + 使用场景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17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188720"/>
            <a:ext cx="5303520" cy="320040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26187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struct 结构体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691640"/>
            <a:ext cx="48463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每个成员有独立的内存空间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125980"/>
            <a:ext cx="48463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大小 = 所有成员大小之和（+对齐填充）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560320"/>
            <a:ext cx="48463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所有成员可以同时存储和访问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994660"/>
            <a:ext cx="48463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适合将相关数据打包在一起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3429000"/>
            <a:ext cx="48463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CSP-J中大量使用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3863340"/>
            <a:ext cx="48463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是定义复合数据类型的主要方式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17920" y="1188720"/>
            <a:ext cx="5486400" cy="3200400"/>
          </a:xfrm>
          <a:prstGeom prst="roundRect">
            <a:avLst/>
          </a:prstGeom>
          <a:solidFill>
            <a:srgbClr val="FAD9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union 联合体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46520" y="1691640"/>
            <a:ext cx="502920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所有成员共享同一块内存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46520" y="2125980"/>
            <a:ext cx="502920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大小 = 最大成员的大小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46520" y="2560320"/>
            <a:ext cx="502920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同一时间只有一个成员有效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46520" y="2994660"/>
            <a:ext cx="502920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适合不同类型共用同一空间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46520" y="3429000"/>
            <a:ext cx="502920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节省内存的场景（嵌入式等）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46520" y="3863340"/>
            <a:ext cx="502920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竞赛中很少出现，了解即可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" y="4846320"/>
            <a:ext cx="1069848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1A3C6E"/>
                </a:solidFill>
                <a:latin typeface="Microsoft YaHei"/>
              </a:defRPr>
            </a:pPr>
            <a:r>
              <a:t>CSP-J 考点总结：</a:t>
            </a:r>
            <a:br/>
            <a:r>
              <a:t>  * struct 是重点：定义、初始化、成员访问(.与-&gt;)、结构体数组、结构体排序</a:t>
            </a:r>
            <a:br/>
            <a:r>
              <a:t>  * union 了解概念：知道它是什么、和struct的区别即可</a:t>
            </a:r>
            <a:br/>
            <a:r>
              <a:t>  * C++中struct与class几乎完全相同，唯一区别是默认访问权限（struct=public, class=private）</a:t>
            </a:r>
            <a:br/>
            <a:r>
              <a:t>  * 结构体 + sort + lambda 是竞赛中处理多属性数据的经典组合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103120"/>
            <a:ext cx="941832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谢谢！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301752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Microsoft YaHei"/>
              </a:defRPr>
            </a:pPr>
            <a:r>
              <a:t>下一讲：文件操作与IO规范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384048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PPT 18 — freopen/fstream/输入输出优化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本讲内容概览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6 个核心主题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17</a:t>
            </a:r>
          </a:p>
        </p:txBody>
      </p:sp>
      <p:sp>
        <p:nvSpPr>
          <p:cNvPr id="7" name="Oval 6"/>
          <p:cNvSpPr/>
          <p:nvPr/>
        </p:nvSpPr>
        <p:spPr>
          <a:xfrm>
            <a:off x="731520" y="1280160"/>
            <a:ext cx="411480" cy="411480"/>
          </a:xfrm>
          <a:prstGeom prst="ellipse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1298448"/>
            <a:ext cx="32004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1A3C6E"/>
                </a:solidFill>
                <a:latin typeface="Microsoft YaHei"/>
              </a:defRPr>
            </a:pPr>
            <a:r>
              <a:t>结构体的定义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1481328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struct关键字/成员声明/分号结尾</a:t>
            </a:r>
          </a:p>
        </p:txBody>
      </p:sp>
      <p:sp>
        <p:nvSpPr>
          <p:cNvPr id="10" name="Oval 9"/>
          <p:cNvSpPr/>
          <p:nvPr/>
        </p:nvSpPr>
        <p:spPr>
          <a:xfrm>
            <a:off x="731520" y="2103120"/>
            <a:ext cx="411480" cy="411480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71600" y="2121408"/>
            <a:ext cx="32004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1A3C6E"/>
                </a:solidFill>
                <a:latin typeface="Microsoft YaHei"/>
              </a:defRPr>
            </a:pPr>
            <a:r>
              <a:t>结构体成员访问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71600" y="2304288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.运算符/-&gt;运算符/初始化方式</a:t>
            </a:r>
          </a:p>
        </p:txBody>
      </p:sp>
      <p:sp>
        <p:nvSpPr>
          <p:cNvPr id="13" name="Oval 12"/>
          <p:cNvSpPr/>
          <p:nvPr/>
        </p:nvSpPr>
        <p:spPr>
          <a:xfrm>
            <a:off x="731520" y="2926080"/>
            <a:ext cx="411480" cy="411480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71600" y="2944368"/>
            <a:ext cx="32004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1A3C6E"/>
                </a:solidFill>
                <a:latin typeface="Microsoft YaHei"/>
              </a:defRPr>
            </a:pPr>
            <a:r>
              <a:t>结构体数组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71600" y="3127248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结构体数组的定义/遍历/排序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749039"/>
            <a:ext cx="411480" cy="411480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04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71600" y="3767327"/>
            <a:ext cx="32004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1A3C6E"/>
                </a:solidFill>
                <a:latin typeface="Microsoft YaHei"/>
              </a:defRPr>
            </a:pPr>
            <a:r>
              <a:t>结构体嵌套与函数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71600" y="3950207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嵌套结构体/结构体传参/返回结构体</a:t>
            </a:r>
          </a:p>
        </p:txBody>
      </p:sp>
      <p:sp>
        <p:nvSpPr>
          <p:cNvPr id="19" name="Oval 18"/>
          <p:cNvSpPr/>
          <p:nvPr/>
        </p:nvSpPr>
        <p:spPr>
          <a:xfrm>
            <a:off x="731520" y="4572000"/>
            <a:ext cx="411480" cy="411480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05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371600" y="4590288"/>
            <a:ext cx="32004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1A3C6E"/>
                </a:solidFill>
                <a:latin typeface="Microsoft YaHei"/>
              </a:defRPr>
            </a:pPr>
            <a:r>
              <a:t>联合体 union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371600" y="4773168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共享内存/同一时间存一个成员</a:t>
            </a:r>
          </a:p>
        </p:txBody>
      </p:sp>
      <p:sp>
        <p:nvSpPr>
          <p:cNvPr id="22" name="Oval 21"/>
          <p:cNvSpPr/>
          <p:nvPr/>
        </p:nvSpPr>
        <p:spPr>
          <a:xfrm>
            <a:off x="731520" y="5394960"/>
            <a:ext cx="411480" cy="411480"/>
          </a:xfrm>
          <a:prstGeom prst="ellipse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06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371600" y="5413248"/>
            <a:ext cx="32004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1A3C6E"/>
                </a:solidFill>
                <a:latin typeface="Microsoft YaHei"/>
              </a:defRPr>
            </a:pPr>
            <a:r>
              <a:t>struct vs union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371600" y="5596128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对比分析/使用场景/CSP-J考点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结构体的定义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struct 关键字 — 创建自定义复合数据类型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17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486400" cy="29845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结构体定义语法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struct 结构体名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类型1 成员1;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类型2 成员2;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// ... 更多成员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};  // 注意分号！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示例：学生结构体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struct Student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string name;   // 姓名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int age;       // 年龄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double score;  // 成绩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};  // 别忘了分号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365760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结构体要点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46520" y="1691640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struct是C++中创建自定义类型的关键字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46520" y="2129245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成员可以是不同类型（int/string/double等）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46520" y="2566851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定义末尾必须有分号";"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46520" y="3004457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结构体定义通常放在main()之前或头文件中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46520" y="3442062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结构体=数据的集合：把相关数据打包在一起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46520" y="3879668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C++中struct和class几乎一样（默认public）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46520" y="4317274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CSP-J中struct主要用于数据组织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结构体变量的声明与初始化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创建结构体变量 + 多种初始化方式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17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486400" cy="36322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1. 先定义结构体，再声明变量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struct Student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string name;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int age;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double score;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Student s1;  // 声明结构体变量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2. 定义结构体的同时声明变量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struct Point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int x, y;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 p1, p2;  // 同时声明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3. 使用{}初始化（C++11）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Student s2 = {"Tom", 18, 95.5};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Point p3 = {10, 20};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32258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4. 逐个成员赋值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Student s3;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s3.name = "Jerry";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s3.age = 17;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s3.score = 88.0;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5. 指定成员初始化（C++20）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Student s4 = {.name="Bob", .age=16};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6. 结构体数组初始化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Student arr[3] =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{"A", 15, 90},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{"B", 16, 85},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{"C", 17, 92}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};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结构体成员的访问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. 运算符 与 -&gt; 运算符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17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486400" cy="32004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struct Student { string name; int age; };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. 运算符：通过变量名访问成员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Student s1 = {"Tom", 18};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s1.name;  // "Tom"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s1.age;   // 18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s1.age = 19;      // 修改成员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-&gt; 运算符：通过指针访问成员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Student *ps = &amp;s1;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ps-&gt;name;  // "Tom"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ps-&gt;age;   // 18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ps-&gt;age = 20;      // 修改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ps-&gt;age 等价于 (*ps).age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365760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成员访问总结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46520" y="1691640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变量名.成员名 — 直接访问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46520" y="2129245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指针-&gt;成员名 — 通过指针访问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46520" y="2566851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-&gt; 是 (*ptr). 的简写形式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46520" y="3004457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可以读取成员的值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46520" y="3442062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也可以修改成员的值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46520" y="3879668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结构体成员就像普通变量一样使用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46520" y="4317274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可以参与运算、比较、赋值等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结构体数组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批量管理同类型数据 — 竞赛中的常见用法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17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486400" cy="34163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struct Student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string name;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int age;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double score;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Student stu[100];  // 100个学生的数组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n; cin &gt;&gt; n;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for(int i=0; i&lt;n; i++)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cin &gt;&gt; stu[i].name &gt;&gt; stu[i].age &gt;&gt; stu[i].score;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按成绩排序（需要cmp）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sort(stu, stu+n, [](Student &amp;a, Student &amp;b){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return a.score &gt; b.score;  // 从高到低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});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3657600"/>
          </a:xfrm>
          <a:prstGeom prst="roundRect">
            <a:avLst/>
          </a:prstGeom>
          <a:solidFill>
            <a:srgbClr val="FAD9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结构体数组常用操作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46520" y="1691640"/>
            <a:ext cx="5029200" cy="5105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遍历：for(int i=0;i&lt;n;i++) 处理stu[i]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46520" y="2202180"/>
            <a:ext cx="5029200" cy="5105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排序：sort+lambda或自定义cmp函数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46520" y="2712720"/>
            <a:ext cx="5029200" cy="5105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查找：遍历查找满足条件的成员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46520" y="3223260"/>
            <a:ext cx="5029200" cy="5105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修改：直接对数组中某元素的成员赋值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46520" y="3733800"/>
            <a:ext cx="5029200" cy="5105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常用于：学生信息/坐标点/区间/事件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46520" y="4244340"/>
            <a:ext cx="5029200" cy="5105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配合vector: vector&lt;Student&gt; 动态数组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结构体的嵌套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一个结构体包含另一个结构体作为成员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17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486400" cy="36322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嵌套结构体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struct Date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int year, month, day;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struct Student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string name;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Date birthday;  // 结构体嵌套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double score;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访问嵌套成员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Student s = {"Tom", {2008, 5, 20}, 95.5};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s.name;            // Tom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s.birthday.year;   // 2008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s.birthday.month;  // 5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365760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嵌套结构体的应用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46520" y="1691640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层层访问：s.birthday.year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46520" y="2129245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用.运算符逐层深入访问成员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46520" y="2566851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初始化：外层{}内嵌内层{}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46520" y="3004457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适用于复杂数据的建模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46520" y="3442062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例如：矩形struct Rect{Point tl,br;};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46520" y="3879668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例如：边struct Edge{int u,v,w;};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46520" y="4317274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注意不要嵌套太深（影响可读性）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结构体与函数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结构体作为函数参数和返回值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17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486400" cy="36322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struct Point { int x, y; };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1. 传值（复制整个结构体，开销大）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void print1(Point p)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cout &lt;&lt; p.x &lt;&lt; " " &lt;&lt; p.y;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2. 传引用（推荐！不复制）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void print2(Point &amp;p)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cout &lt;&lt; p.x &lt;&lt; " " &lt;&lt; p.y;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3. 结构体作为返回值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Point add(Point a, Point b)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return {a.x+b.x, a.y+b.y};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365760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传参建议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46520" y="1691640"/>
            <a:ext cx="5029200" cy="5105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推荐传引用(&amp;)：避免复制，节省时间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46520" y="2202180"/>
            <a:ext cx="5029200" cy="5105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不需要修改时加const：const Point &amp;p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46520" y="2712720"/>
            <a:ext cx="5029200" cy="5105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小结构体（如Point）传值也可以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46520" y="3223260"/>
            <a:ext cx="5029200" cy="5105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返回结构体：C++11支持{}返回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46520" y="3733800"/>
            <a:ext cx="5029200" cy="5105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竞赛中结构体通常较小，传值也可接受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46520" y="4244340"/>
            <a:ext cx="5029200" cy="5105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复杂结构体务必用引用传递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联合体 union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所有成员共享同一块内存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17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486400" cy="32004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union：所有成员共用同一块内存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union Data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int i;      // 4字节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double d;   // 8字节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char c;     // 1字节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};  // Data的大小 = max(4,8,1) = 8字节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Data data;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data.i = 42;       // 存入int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data.i;    // 42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data.d = 3.14;     // 覆盖之前的int！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data.d;    // 3.14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data.i;    // 乱码！已被覆盖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同一时刻只有一个成员有效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3657600"/>
          </a:xfrm>
          <a:prstGeom prst="roundRect">
            <a:avLst/>
          </a:prstGeom>
          <a:solidFill>
            <a:srgbClr val="FAD9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union 的特点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46520" y="1691640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所有成员共享同一块内存空间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46520" y="2129245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大小 = 最大成员的大小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46520" y="2566851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同一时间只能存储一个成员的值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46520" y="3004457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修改一个成员会影响其他成员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46520" y="3442062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优点：节省内存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46520" y="3879668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缺点：使用时需要明确当前存的是哪个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46520" y="4317274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竞赛中较少使用，了解概念即可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