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37160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463040" y="13716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二叉搜索树 BST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2286000"/>
            <a:ext cx="96012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Binary Search Tree -- 左小右大的有序二叉树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320040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* NOI 2025 大纲 * PPT 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5029200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本讲目标: 掌握BST的查找/插入/删除操作, 理解复杂度与退化问题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二叉搜索树 BST -- 核心要点回顾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2743200" cy="50292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BST定义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1828800"/>
            <a:ext cx="256032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左&lt;根&lt;右 / 递归定义</a:t>
            </a:r>
            <a:br/>
            <a:r>
              <a:t>中序=升序 / 最左=最小值</a:t>
            </a:r>
            <a:br/>
            <a:r>
              <a:t>最右=最大值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246120" y="1188720"/>
            <a:ext cx="2743200" cy="50292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查找/插入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37560" y="1828800"/>
            <a:ext cx="256032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查找: 二分思想, 递归或迭代</a:t>
            </a:r>
            <a:br/>
            <a:r>
              <a:t>插入: 始终插到叶子位置</a:t>
            </a:r>
            <a:br/>
            <a:r>
              <a:t>复杂度: O(h)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17920" y="1188720"/>
            <a:ext cx="2743200" cy="50292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删除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09360" y="1828800"/>
            <a:ext cx="256032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3种情况:</a:t>
            </a:r>
            <a:br/>
            <a:r>
              <a:t> 叶子: 直接删</a:t>
            </a:r>
            <a:br/>
            <a:r>
              <a:t> 单孩: 孩子顶替</a:t>
            </a:r>
            <a:br/>
            <a:r>
              <a:t> 双孩: 找后继替换后递归删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89720" y="1188720"/>
            <a:ext cx="2743200" cy="50292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复杂度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81160" y="1828800"/>
            <a:ext cx="256032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平衡: O(log N)</a:t>
            </a:r>
            <a:br/>
            <a:r>
              <a:t>退化: O(N) (插入顺序导致)</a:t>
            </a:r>
            <a:br/>
            <a:r>
              <a:t>STL: set/map(红黑树,始终平衡)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3657600"/>
            <a:ext cx="1069848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1A3C6E"/>
                </a:solidFill>
                <a:latin typeface="Microsoft YaHei"/>
              </a:defRPr>
            </a:pPr>
            <a:r>
              <a:t>核心要点:</a:t>
            </a:r>
            <a:br/>
            <a:r>
              <a:t>  1. BST的中序遍历 = 升序输出 (最重要性质, 常考!)</a:t>
            </a:r>
            <a:br/>
            <a:r>
              <a:t>  2. 插入始终在叶子, 删除分三种情况, 双孩情况找后继</a:t>
            </a:r>
            <a:br/>
            <a:r>
              <a:t>  3. 时间复杂度 = O(h), 平衡时O(log N), 退化成链表时O(N)</a:t>
            </a:r>
            <a:br/>
            <a:r>
              <a:t>  4. 竞赛中优先使用 C++ STL set/map (红黑树实现, 始终平衡)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4754880"/>
            <a:ext cx="1069848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课后练习:</a:t>
            </a:r>
            <a:br/>
            <a:r>
              <a:t>  1. 写出BST的insert和search函数的迭代版本 (不使用递归)</a:t>
            </a:r>
            <a:br/>
            <a:r>
              <a:t>  2. 对BST进行中序遍历, 验证输出是否升序; 对无序数组建BST, 再中序输出看结果</a:t>
            </a:r>
            <a:br/>
            <a:r>
              <a:t>  3. 删除BST中的节点可能有哪三种情况? 双孩节点删除时为什么可以用后继替代?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103120"/>
            <a:ext cx="941832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301752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下一讲: 图的基本概念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84048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30 -- 图的定义/术语/存储概述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6 个核心主题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29</a:t>
            </a:r>
          </a:p>
        </p:txBody>
      </p:sp>
      <p:sp>
        <p:nvSpPr>
          <p:cNvPr id="7" name="Oval 6"/>
          <p:cNvSpPr/>
          <p:nvPr/>
        </p:nvSpPr>
        <p:spPr>
          <a:xfrm>
            <a:off x="731520" y="1280160"/>
            <a:ext cx="438912" cy="438912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298448"/>
            <a:ext cx="41148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BST的定义与性质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1554480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左子树&lt;根&lt;右子树 / 中序遍历有序</a:t>
            </a:r>
          </a:p>
        </p:txBody>
      </p:sp>
      <p:sp>
        <p:nvSpPr>
          <p:cNvPr id="10" name="Oval 9"/>
          <p:cNvSpPr/>
          <p:nvPr/>
        </p:nvSpPr>
        <p:spPr>
          <a:xfrm>
            <a:off x="731520" y="2148839"/>
            <a:ext cx="438912" cy="438912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167127"/>
            <a:ext cx="41148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BST的查找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2423159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二分查找思想 / O(h)时间复杂度</a:t>
            </a:r>
          </a:p>
        </p:txBody>
      </p:sp>
      <p:sp>
        <p:nvSpPr>
          <p:cNvPr id="13" name="Oval 12"/>
          <p:cNvSpPr/>
          <p:nvPr/>
        </p:nvSpPr>
        <p:spPr>
          <a:xfrm>
            <a:off x="731520" y="3017520"/>
            <a:ext cx="438912" cy="438912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3035808"/>
            <a:ext cx="41148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BST的插入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3291840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始终插入到叶子节点 / 递归&amp;迭代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886200"/>
            <a:ext cx="438912" cy="438912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3040" y="3904488"/>
            <a:ext cx="41148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BST的删除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63040" y="4160520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3种情况: 叶子/单孩/双孩(找后继)</a:t>
            </a:r>
          </a:p>
        </p:txBody>
      </p:sp>
      <p:sp>
        <p:nvSpPr>
          <p:cNvPr id="19" name="Oval 18"/>
          <p:cNvSpPr/>
          <p:nvPr/>
        </p:nvSpPr>
        <p:spPr>
          <a:xfrm>
            <a:off x="731520" y="4754879"/>
            <a:ext cx="438912" cy="438912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3040" y="4773167"/>
            <a:ext cx="41148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BST完整实现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63040" y="5029199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Node结构 + 查找/插入/删除 + 中序遍历</a:t>
            </a:r>
          </a:p>
        </p:txBody>
      </p:sp>
      <p:sp>
        <p:nvSpPr>
          <p:cNvPr id="22" name="Oval 21"/>
          <p:cNvSpPr/>
          <p:nvPr/>
        </p:nvSpPr>
        <p:spPr>
          <a:xfrm>
            <a:off x="731520" y="5623560"/>
            <a:ext cx="438912" cy="438912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63040" y="5641848"/>
            <a:ext cx="41148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复杂度与平衡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63040" y="5897880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退化O(N) vs 平衡O(log N) / 平衡树简介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BST的定义与性质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左子树 &lt; 根 &lt; 右子树 -- 递归定义的有序二叉树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32004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BST的定义 (递归)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37229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一棵空树是BST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063931"/>
            <a:ext cx="4846320" cy="37229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若左子树不空, 左子树所有节点值 &lt; 根的值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436222"/>
            <a:ext cx="4846320" cy="37229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若右子树不空, 右子树所有节点值 &gt; 根的值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808514"/>
            <a:ext cx="4846320" cy="37229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左右子树本身也是BST (递归定义)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180805"/>
            <a:ext cx="4846320" cy="37229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553097"/>
            <a:ext cx="4846320" cy="37229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通常假设BST中不存在重复值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3925388"/>
            <a:ext cx="4846320" cy="37229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(若有重复值, 需约定放左或右, 或加计数)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17920" y="1188720"/>
            <a:ext cx="5486400" cy="32004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BST的核心性质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6520" y="1691640"/>
            <a:ext cx="5029200" cy="3257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中序遍历 = 升序输出! (最重要性质)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2017395"/>
            <a:ext cx="5029200" cy="3257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最小值: 一直往左走到头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2343150"/>
            <a:ext cx="5029200" cy="3257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最大值: 一直往右走到头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2668905"/>
            <a:ext cx="5029200" cy="3257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查找/插入/删除 时间复杂度 = O(h)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2994660"/>
            <a:ext cx="5029200" cy="3257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h = 树的高度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46520" y="3320415"/>
            <a:ext cx="5029200" cy="3257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平衡BST: h=O(log N) → O(log N)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46520" y="3646170"/>
            <a:ext cx="5029200" cy="3257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退化BST(链状): h=O(N) → O(N)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46520" y="3971925"/>
            <a:ext cx="5029200" cy="3257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BST ≠ 堆! 堆只保证根极值, BST保证全序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1520" y="4846320"/>
            <a:ext cx="1069848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示例BST:        5             中序遍历: 1 2 3 4 5 6 7 (升序!)</a:t>
            </a:r>
            <a:br/>
            <a:r>
              <a:t>              /   \</a:t>
            </a:r>
            <a:br/>
            <a:r>
              <a:t>             3     7     左子树{1,2,3,4} 全部 &lt; 根5 &lt; 右子树{6,7}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BST的查找 Search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利用左小右大性质 -- 类似于二分查找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4495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BST查找 - 递归版 (简洁)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Node* search(Node* root, int key)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if (!root) return nullptr;      // 没找到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if (key == root-&gt;val)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return root;                // 找到了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if (key &lt; root-&gt;val)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return search(root-&gt;left, key);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else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return search(root-&gt;right, key);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BST查找 - 迭代版 (无递归开销)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Node* search(Node* root, int key)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while (root)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if (key == root-&gt;val) return root;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root = (key &lt; root-&gt;val)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     ? root-&gt;left : root-&gt;right;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return nullptr;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0" y="1188720"/>
            <a:ext cx="5486400" cy="4114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查找过程:</a:t>
            </a:r>
            <a:br/>
            <a:br/>
            <a:r>
              <a:t>从根开始:</a:t>
            </a:r>
            <a:br/>
            <a:r>
              <a:t>  key == root-&gt;val → 找到了!</a:t>
            </a:r>
            <a:br/>
            <a:r>
              <a:t>  key &lt;  root-&gt;val → 去左子树找</a:t>
            </a:r>
            <a:br/>
            <a:r>
              <a:t>  key &gt;  root-&gt;val → 去右子树找</a:t>
            </a:r>
            <a:br/>
            <a:r>
              <a:t>  走到空 → 不存在</a:t>
            </a:r>
            <a:br/>
            <a:br/>
            <a:r>
              <a:t>类比: 在有序数组中二分查找</a:t>
            </a:r>
            <a:br/>
            <a:r>
              <a:t>  数组: O(log N), 支持随机访问</a:t>
            </a:r>
            <a:br/>
            <a:r>
              <a:t>  BST:  O(h), 支持动态插入删除</a:t>
            </a:r>
            <a:br/>
            <a:br/>
            <a:r>
              <a:t>时间复杂度: O(h)</a:t>
            </a:r>
            <a:br/>
            <a:r>
              <a:t>  平衡情况: h=log N → O(log N)</a:t>
            </a:r>
            <a:br/>
            <a:r>
              <a:t>  退化情况: h=N → O(N) 效率很低!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BST的插入 Insert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新节点始终插入为叶子 -- 递归或迭代查找插入位置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943600" cy="29845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BST插入 - 递归版 (返回新根)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Node* insert(Node* root, int val)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if (!root) {                     // 找到插入位置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Node* p = new Node(val);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return p;                    // 新节点作为叶子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if (val &lt; root-&gt;val)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root-&gt;left = insert(root-&gt;left, val);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else if (val &gt; root-&gt;val)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root-&gt;right = insert(root-&gt;right, val);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// val == root-&gt;val: 已存在, 通常忽略或更新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return root;  // 返回根(可能不变)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83680" y="1188720"/>
            <a:ext cx="5303520" cy="34290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BST插入 - 迭代版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Node* insert(Node* root, int val)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if (!root) return new Node(val);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Node *cur = root, *parent = nullptr;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while (cur)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parent = cur;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if (val &lt; cur-&gt;val) cur=cur-&gt;left;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else if(val&gt;cur-&gt;val) cur=cur-&gt;right;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else return root;  // 已存在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Node* p = new Node(val);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if (val &lt; parent-&gt;val)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parent-&gt;left = p;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else parent-&gt;right = p;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return root;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120640"/>
            <a:ext cx="106984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关键: 新节点始终插入为叶子! 沿根向下找, 到空位置就插入。空树时新节点成为根。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BST的删除 Delete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最复杂的操作 -- 分三种情况处理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201168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情况1: 删除叶子节点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708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直接删除, 父节点对应指针置空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400300"/>
            <a:ext cx="4846320" cy="708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最简单的情况, 无后顾之忧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65760" y="3474720"/>
            <a:ext cx="5303520" cy="201168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8640" y="3547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情况2: 删除单孩节点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977640"/>
            <a:ext cx="4846320" cy="708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用唯一的孩子替换被删节点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4686300"/>
            <a:ext cx="4846320" cy="708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将该子节点接到父节点对应位置即可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1188720"/>
            <a:ext cx="5486400" cy="429768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情况3: 删除双孩节点 (最复杂)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1691640"/>
            <a:ext cx="5029200" cy="24688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不能直接删除(有两个孩子)!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6520" y="1938528"/>
            <a:ext cx="5029200" cy="24688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方法: 找"直接后继"或"直接前驱"替换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2185416"/>
            <a:ext cx="5029200" cy="24688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2432304"/>
            <a:ext cx="5029200" cy="24688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直接后继(successor):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2679192"/>
            <a:ext cx="5029200" cy="24688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= 右子树中的最小值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2926080"/>
            <a:ext cx="5029200" cy="24688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= 右子树一直往左走到底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46520" y="3172968"/>
            <a:ext cx="5029200" cy="24688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46520" y="3419856"/>
            <a:ext cx="5029200" cy="24688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直接前驱(predecessor):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46520" y="3666744"/>
            <a:ext cx="5029200" cy="24688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= 左子树中的最大值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46520" y="3913632"/>
            <a:ext cx="5029200" cy="24688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= 左子树一直往右走到底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46520" y="4160520"/>
            <a:ext cx="5029200" cy="24688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46520" y="4407408"/>
            <a:ext cx="5029200" cy="24688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步骤: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46520" y="4654296"/>
            <a:ext cx="5029200" cy="24688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1. 找到后继节点(必为叶子或单孩)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46520" y="4901184"/>
            <a:ext cx="5029200" cy="24688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2. 用后继的值替换被删节点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46520" y="5148072"/>
            <a:ext cx="5029200" cy="24688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3. 删除后继节点(递归, 变为情况1或2)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65760" y="5669280"/>
            <a:ext cx="114300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C0392B"/>
                </a:solidFill>
                <a:latin typeface="Microsoft YaHei"/>
              </a:defRPr>
            </a:pPr>
            <a:r>
              <a:t>总结: 删除叶子→直接删; 删除单孩→孩子顶替; 删除双孩→后继替换后递归删除。时间复杂度 O(h)。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BST删除 -- 代码实现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查找后继 + 递归删除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6858000" cy="553212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// 查找以root为根的子树中的最小值节点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Node* findMin(Node* root) {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while (root &amp;&amp; root-&gt;left)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root = root-&gt;left;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return root;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// BST删除 - 递归版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Node* remove(Node* root, int key) {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if (!root) return nullptr;  // 没找到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if (key &lt; root-&gt;val)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root-&gt;left = remove(root-&gt;left, key);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else if (key &gt; root-&gt;val)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root-&gt;right = remove(root-&gt;right, key);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else {  // 找到了!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// Case 1 &amp; 2: 0或1个孩子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if (!root-&gt;left) {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    Node* tmp = root-&gt;right;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    delete root;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    return tmp;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}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if (!root-&gt;right) {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    Node* tmp = root-&gt;left;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    delete root;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    return tmp;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}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// Case 3: 两个孩子 -- 找后继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Node* succ = findMin(root-&gt;right);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root-&gt;val = succ-&gt;val;  // 复制值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root-&gt;right = remove(root-&gt;right, succ-&gt;val);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return root;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89520" y="1188720"/>
            <a:ext cx="4297680" cy="4114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删除要点:</a:t>
            </a:r>
            <a:br/>
            <a:br/>
            <a:r>
              <a:t>1. 先递归查找要删的节点</a:t>
            </a:r>
            <a:br/>
            <a:r>
              <a:t>2. 找到后分三种情况:</a:t>
            </a:r>
            <a:br/>
            <a:r>
              <a:t>   - 无左孩: 返回右孩</a:t>
            </a:r>
            <a:br/>
            <a:r>
              <a:t>   - 无右孩: 返回左孩</a:t>
            </a:r>
            <a:br/>
            <a:r>
              <a:t>   - 双孩: 找后继, 复制值,</a:t>
            </a:r>
            <a:br/>
            <a:r>
              <a:t>     递归删后继</a:t>
            </a:r>
            <a:br/>
            <a:br/>
            <a:r>
              <a:t>3. 递归返回的是"新子树根"</a:t>
            </a:r>
            <a:br/>
            <a:r>
              <a:t>   上层用 root-&gt;left/right</a:t>
            </a:r>
            <a:br/>
            <a:r>
              <a:t>   接收返回值</a:t>
            </a:r>
            <a:br/>
            <a:br/>
            <a:r>
              <a:t>4. 后继节点一定只有0或1个</a:t>
            </a:r>
            <a:br/>
            <a:r>
              <a:t>   孩子(因为它是最左节点),</a:t>
            </a:r>
            <a:br/>
            <a:r>
              <a:t>   所以递归删除它时只会</a:t>
            </a:r>
            <a:br/>
            <a:r>
              <a:t>   走Case 1或Case 2!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BST 完整代码示例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创建 + 查找 + 插入 + 中序遍历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7315200" cy="553212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#include &lt;iostream&gt;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using namespace std;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struct Node {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int val;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Node *left, *right;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Node(int v): val(v), left(nullptr), right(nullptr) {}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};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void inorder(Node* root) {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if (!root) return;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inorder(root-&gt;left);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cout &lt;&lt; root-&gt;val &lt;&lt; " ";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inorder(root-&gt;right);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int main() {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Node* root = nullptr;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int vals[] = {5, 3, 7, 2, 4, 6, 8};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for (int v : vals)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root = insert(root, v);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inorder(root);  // 输出: 2 3 4 5 6 7 8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cout &lt;&lt; endl;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cout &lt;&lt; (search(root, 6) ? "Found" : "Not Found");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// Found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root = remove(root, 5);  // 删除根节点(双孩)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inorder(root);  // 输出: 2 3 4 6 7 8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return 0;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46720" y="1188720"/>
            <a:ext cx="3840480" cy="3657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运行示例:</a:t>
            </a:r>
            <a:br/>
            <a:br/>
            <a:r>
              <a:t>插入 5,3,7,2,4,6,8</a:t>
            </a:r>
            <a:br/>
            <a:br/>
            <a:r>
              <a:t>      5</a:t>
            </a:r>
            <a:br/>
            <a:r>
              <a:t>    /   \</a:t>
            </a:r>
            <a:br/>
            <a:r>
              <a:t>   3     7</a:t>
            </a:r>
            <a:br/>
            <a:r>
              <a:t>  / \   / \</a:t>
            </a:r>
            <a:br/>
            <a:r>
              <a:t> 2   4 6   8</a:t>
            </a:r>
            <a:br/>
            <a:br/>
            <a:r>
              <a:t>中序: 2 3 4 5 6 7 8</a:t>
            </a:r>
            <a:br/>
            <a:br/>
            <a:r>
              <a:t>查找6: Found</a:t>
            </a:r>
            <a:br/>
            <a:br/>
            <a:r>
              <a:t>删除5后:</a:t>
            </a:r>
            <a:br/>
            <a:r>
              <a:t>      6</a:t>
            </a:r>
            <a:br/>
            <a:r>
              <a:t>    /   \</a:t>
            </a:r>
            <a:br/>
            <a:r>
              <a:t>   3     7</a:t>
            </a:r>
            <a:br/>
            <a:r>
              <a:t>  / \     \</a:t>
            </a:r>
            <a:br/>
            <a:r>
              <a:t> 2   4     8</a:t>
            </a:r>
            <a:br/>
            <a:br/>
            <a:r>
              <a:t>中序: 2 3 4 6 7 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BST的复杂度分析与平衡概念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最好O(log N) / 最坏O(N) -- 引入平衡树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274320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BST退化问题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插入顺序影响树形: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1906524"/>
            <a:ext cx="484632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插入 1,2,3,4,5,6,7 → 退化成链表!!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121408"/>
            <a:ext cx="484632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   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336292"/>
            <a:ext cx="484632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    \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2551176"/>
            <a:ext cx="484632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     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2766060"/>
            <a:ext cx="484632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      \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2980944"/>
            <a:ext cx="484632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       3  ...  (全部只有右孩子)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3195828"/>
            <a:ext cx="484632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4360" y="3410712"/>
            <a:ext cx="484632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此时: 高度h=N, 查找/插入/删除 = O(N)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4360" y="3625596"/>
            <a:ext cx="484632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这比数组线性查找没有任何优势!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17920" y="1188720"/>
            <a:ext cx="5486400" cy="27432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解决方案: 平衡二叉搜索树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1691640"/>
            <a:ext cx="5029200" cy="238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AVL树: 每个节点的平衡因子∈{-1,0,1}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1930400"/>
            <a:ext cx="5029200" cy="238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插入/删除后通过旋转恢复平衡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46520" y="2169160"/>
            <a:ext cx="5029200" cy="238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46520" y="2407920"/>
            <a:ext cx="5029200" cy="238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红黑树: 较AVL稍松的平衡条件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46520" y="2646680"/>
            <a:ext cx="5029200" cy="238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旋转次数更少, 实际性能更好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46520" y="2885440"/>
            <a:ext cx="5029200" cy="238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C++ map/set 底层即红黑树!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46520" y="3124200"/>
            <a:ext cx="5029200" cy="238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46520" y="3362960"/>
            <a:ext cx="5029200" cy="238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平衡树保证了 h = O(log N)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46520" y="3601720"/>
            <a:ext cx="5029200" cy="238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查找/插入/删除 = O(log N)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1520" y="4389120"/>
            <a:ext cx="1069848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复杂度总结:</a:t>
            </a:r>
            <a:br/>
            <a:r>
              <a:t>  操作      普通BST(最坏)   平衡BST    C++ STL</a:t>
            </a:r>
            <a:br/>
            <a:r>
              <a:t>  查找      O(N)          O(log N)   set::find = O(log N)</a:t>
            </a:r>
            <a:br/>
            <a:r>
              <a:t>  插入      O(N)          O(log N)   set::insert = O(log N)</a:t>
            </a:r>
            <a:br/>
            <a:r>
              <a:t>  删除      O(N)          O(log N)   set::erase = O(log N)</a:t>
            </a:r>
            <a:br/>
            <a:r>
              <a:t>  遍历      O(N)          O(N)       iterator = O(N)</a:t>
            </a:r>
            <a:br/>
            <a:br/>
            <a:r>
              <a:t>CSP-J入门级了解BST即可, CSP-S提高级要求掌握平衡树原理。竞赛中优先使用STL set/map。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