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64592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100584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4400" b="1">
                <a:solidFill>
                  <a:srgbClr val="FFFFFF"/>
                </a:solidFill>
                <a:latin typeface="Microsoft YaHei"/>
              </a:defRPr>
            </a:pPr>
            <a:r>
              <a:t>动态规划(二)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2834640"/>
            <a:ext cx="100584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简单一维DP · 斐波那契DP · 爬楼梯 · 最大子段和 · LIS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3566160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CSP-J 入门级  ·  难度 4  ·  NOI 2025 大纲  ·  PPT 55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828800"/>
            <a:ext cx="1033272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谢谢!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834640"/>
            <a:ext cx="1033272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下一讲: 背包问题(一)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65760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56 — 0/1背包 · 完全背包 · 滚动数组优化 · 正序与逆序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本讲内容概览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简单一维DP — 四大经典模型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55</a:t>
            </a:r>
          </a:p>
        </p:txBody>
      </p:sp>
      <p:sp>
        <p:nvSpPr>
          <p:cNvPr id="7" name="Oval 6"/>
          <p:cNvSpPr/>
          <p:nvPr/>
        </p:nvSpPr>
        <p:spPr>
          <a:xfrm>
            <a:off x="914400" y="1188720"/>
            <a:ext cx="365760" cy="365760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1188720"/>
            <a:ext cx="10058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500" b="1">
                <a:solidFill>
                  <a:srgbClr val="2B5C9E"/>
                </a:solidFill>
                <a:latin typeface="Microsoft YaHei"/>
              </a:defRPr>
            </a:pPr>
            <a:r>
              <a:t>斐波那契DP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1444752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900" b="0">
                <a:solidFill>
                  <a:srgbClr val="95A5A6"/>
                </a:solidFill>
                <a:latin typeface="Microsoft YaHei"/>
              </a:defRPr>
            </a:pPr>
            <a:r>
              <a:t>从递归到DP的2次方加速 / 滚动优化</a:t>
            </a:r>
          </a:p>
        </p:txBody>
      </p:sp>
      <p:sp>
        <p:nvSpPr>
          <p:cNvPr id="10" name="Oval 9"/>
          <p:cNvSpPr/>
          <p:nvPr/>
        </p:nvSpPr>
        <p:spPr>
          <a:xfrm>
            <a:off x="914400" y="2103120"/>
            <a:ext cx="365760" cy="365760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71600" y="2103120"/>
            <a:ext cx="10058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500" b="1">
                <a:solidFill>
                  <a:srgbClr val="27AE60"/>
                </a:solidFill>
                <a:latin typeface="Microsoft YaHei"/>
              </a:defRPr>
            </a:pPr>
            <a:r>
              <a:t>爬楼梯变体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71600" y="2359152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900" b="0">
                <a:solidFill>
                  <a:srgbClr val="95A5A6"/>
                </a:solidFill>
                <a:latin typeface="Microsoft YaHei"/>
              </a:defRPr>
            </a:pPr>
            <a:r>
              <a:t>基础/三步/带障碍/最小花费</a:t>
            </a:r>
          </a:p>
        </p:txBody>
      </p:sp>
      <p:sp>
        <p:nvSpPr>
          <p:cNvPr id="13" name="Oval 12"/>
          <p:cNvSpPr/>
          <p:nvPr/>
        </p:nvSpPr>
        <p:spPr>
          <a:xfrm>
            <a:off x="914400" y="3017520"/>
            <a:ext cx="365760" cy="365760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71600" y="3017520"/>
            <a:ext cx="10058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500" b="1">
                <a:solidFill>
                  <a:srgbClr val="E86A17"/>
                </a:solidFill>
                <a:latin typeface="Microsoft YaHei"/>
              </a:defRPr>
            </a:pPr>
            <a:r>
              <a:t>最大子段和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71600" y="3273552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900" b="0">
                <a:solidFill>
                  <a:srgbClr val="95A5A6"/>
                </a:solidFill>
                <a:latin typeface="Microsoft YaHei"/>
              </a:defRPr>
            </a:pPr>
            <a:r>
              <a:t>dp[i]=max(dp[i-1]+a[i],a[i])</a:t>
            </a:r>
          </a:p>
        </p:txBody>
      </p:sp>
      <p:sp>
        <p:nvSpPr>
          <p:cNvPr id="16" name="Oval 15"/>
          <p:cNvSpPr/>
          <p:nvPr/>
        </p:nvSpPr>
        <p:spPr>
          <a:xfrm>
            <a:off x="914400" y="3931920"/>
            <a:ext cx="365760" cy="365760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71600" y="3931920"/>
            <a:ext cx="10058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500" b="1">
                <a:solidFill>
                  <a:srgbClr val="C0392B"/>
                </a:solidFill>
                <a:latin typeface="Microsoft YaHei"/>
              </a:defRPr>
            </a:pPr>
            <a:r>
              <a:t>LIS O(n^2)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71600" y="4187952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900" b="0">
                <a:solidFill>
                  <a:srgbClr val="95A5A6"/>
                </a:solidFill>
                <a:latin typeface="Microsoft YaHei"/>
              </a:defRPr>
            </a:pPr>
            <a:r>
              <a:t>最长上升子序列 / dp[i]=max(dp[j]+1)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斐波那契DP — 从递归到DP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O(2^n) → O(n) → O(1) — 三种算法的进化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48640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斐波那契是最经典的DP入门。它完美展示了"重叠子问题"和DP加速。</a:t>
            </a:r>
            <a:br/>
            <a:br/>
            <a:r>
              <a:t>递归 fib(5): fib(5)→fib(4)+fib(3)→fib(3)算了2次! fib(2)算了3次!</a:t>
            </a:r>
            <a:br/>
            <a:r>
              <a:t>DP: dp[i]=dp[i-1]+dp[i-2], 每个只算一次 → O(n)</a:t>
            </a:r>
            <a:br/>
            <a:r>
              <a:t>滚动优化: a,b,c三个变量 → O(1)空间</a:t>
            </a:r>
            <a:br/>
            <a:br/>
            <a:r>
              <a:t>这是"记忆化"最直观的例子: 把算过的记下来, 后面直接用。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30226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斐波那契 — 三种写法对比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1. 递归 O(2^n)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fib(int n){if(n&lt;=1)return n;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return fib(n-1)+fib(n-2);}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2. DP O(n)空间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dp[100]; dp[0]=0; dp[1]=1;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for(int i=2;i&lt;=n;i++)dp[i]=dp[i-1]+dp[i-2];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return dp[n];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3. 滚动优化 O(1)空间 (推荐)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a=0,b=1,c;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for(int i=2;i&lt;=n;i++){c=a+b;a=b;b=c;}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return b;  // n&lt;=1时特判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爬楼梯变体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一维DP的万能模板: 从基本到变体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48640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变体1: 每次可以爬1~K级 → dp[i]=sum(dp[i-1..i-K]) (需前缀和优化)</a:t>
            </a:r>
            <a:br/>
            <a:r>
              <a:t>变体2: 有坏楼梯不能踩 → if(bad[i])dp[i]=0; else dp[i]=dp[i-1]+dp[i-2]</a:t>
            </a:r>
            <a:br/>
            <a:r>
              <a:t>变体3: 最小花费 (每级有cost) → dp[i]=min(dp[i-1],dp[i-2])+cost[i]</a:t>
            </a:r>
            <a:br/>
            <a:r>
              <a:t>变体4: 三种步长{1,2,3} → dp[i]=dp[i-1]+dp[i-2]+dp[i-3]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24130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爬楼梯K步变体 (基础款)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每次可以爬1~K级, 到n级有多少种方法?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dp[1005];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dp[0]=1;  // 0级=1种(不动)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for(int i=1;i&lt;=n;i++){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dp[i]=0;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for(int k=1;k&lt;=K&amp;&amp;i&gt;=k;k++)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dp[i]=(dp[i]+dp[i-k])%MOD;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O(n*K), K≤100时可行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可用前缀和优化到O(n) — 练手好题!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291840"/>
            <a:ext cx="1097280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B5C9E"/>
                </a:solidFill>
                <a:latin typeface="Microsoft YaHei"/>
              </a:defRPr>
            </a:pPr>
            <a:r>
              <a:t>💡 爬楼梯变体展示了DP灵活性: 换一个条件, 转移方程就变了。但五步法框架不变! 状态定义沿用dp[i], 只需改转移方程。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最长上升子序列 LIS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一维DP的经典代表 — O(n^2) DP解法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48640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题目: 给定序列a[1..n], 求最长严格递增子序列的长度。</a:t>
            </a:r>
            <a:br/>
            <a:r>
              <a:t>例: [3,1,4,1,5,9,2,6] → LIS = [1,4,5,9] 或 [1,4,5,6] 长度=4</a:t>
            </a:r>
            <a:br/>
            <a:br/>
            <a:r>
              <a:t>DP五步法:</a:t>
            </a:r>
            <a:br/>
            <a:r>
              <a:t>① 状态: dp[i] = 以a[i]结尾的最长上升子序列长度</a:t>
            </a:r>
            <a:br/>
            <a:r>
              <a:t>② 转移: dp[i] = max(dp[j]+1) 对所有 j&lt;i 且 a[j]&lt;a[i]</a:t>
            </a:r>
            <a:br/>
            <a:r>
              <a:t>③ 初始化: 所有dp[i]=1 (自己至少是一个子序列)</a:t>
            </a:r>
            <a:br/>
            <a:r>
              <a:t>④ 计算顺序: for(i=1..n) for(j=1..i-1)</a:t>
            </a:r>
            <a:br/>
            <a:r>
              <a:t>⑤ 答案: max(dp[1..n])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32258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LIS — O(n^2) DP实现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LIS(int a[], int n)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int dp[1005], ans = 0;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for (int i = 0; i &lt; n; i++)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dp[i] = 1;                     // ③初始化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for (int j = 0; j &lt; i; j++) {  // ④顺序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if (a[j] &lt; a[i])           // ②转移条件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    dp[i] = max(dp[i], dp[j] + 1);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ans = max(ans, dp[i]);          // ⑤答案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return ans;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O(n^2), n≤5000 可过。 更大需 O(n log n)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O(n log n)做法: 贪心+二分 (选学)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291840"/>
            <a:ext cx="1097280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7AE60"/>
                </a:solidFill>
                <a:latin typeface="Microsoft YaHei"/>
              </a:defRPr>
            </a:pPr>
            <a:r>
              <a:t>📊 LIS变体: 最长不下降子序列 → 改 a[j]&lt;=a[i]; 最长下降子序列 → 改 a[j]&gt;a[i]; 最长公共子序列 (LCS) → 二维DP (PPT 58区间DP会讲到概念)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四大一维DP问题 — 代码全览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对比四种经典一维DP的代码模式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55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88720"/>
            <a:ext cx="5669280" cy="32258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1. 斐波那契DP (已知fib(0)=0,fib(1)=1)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dp[0]=0; dp[1]=1;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for(int i=2;i&lt;=n;i++) dp[i]=dp[i-1]+dp[i-2];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空间优化: 滚动变量 a,b,c = 0,1,0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2. 爬楼梯 (每次1/2级, 到n级的方法数)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dp[1]=1; dp[2]=2;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for(int i=3;i&lt;=n;i++) dp[i]=dp[i-1]+dp[i-2];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数学相同, 语义不同!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3. 最大子段和 (连续子数组最大和)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dp[0]=a[0]; ans=a[0];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for(int i=1;i&lt;n;i++){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dp[i]=max(dp[i-1]+a[i], a[i]);  // 接上或新开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ans=max(ans, dp[i]);}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0" y="1188720"/>
            <a:ext cx="5303520" cy="32258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4. LIS (最长上升子序列)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for(int i=0;i&lt;n;i++){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dp[i]=1;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for(int j=0;j&lt;i;j++)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if(a[j]&lt;a[i]) dp[i]=max(dp[i],dp[j]+1);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ans=max(ans,dp[i]);}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一维DP的共同模式: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* dp[i]依赖前面的dp[j] (j&lt;i)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* for(i=1..n) 外层循环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* 转移方程体现"最优子结构"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* 时空: O(n) 或 O(n^2)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CSP-J中一维DP是最常见的DP类型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掌握这四种 = 掌握一维DP的精髓!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4114800"/>
            <a:ext cx="1097280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B5C9E"/>
                </a:solidFill>
                <a:latin typeface="Microsoft YaHei"/>
              </a:defRPr>
            </a:pPr>
            <a:r>
              <a:t>💡 一维DP的核心规律: dp[i] = f(dp[..i-1]) 或 f(dp[..i-1], a[i])。依赖前面的状态, 从前往后推。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经典例题精讲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一维DP + 变体练习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55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88720"/>
            <a:ext cx="5303520" cy="210312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例题1: 洛谷 P1115 最大子段和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164592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dp[i]=max(dp[i-1]+a[i], a[i])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205740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O(n), 注意可能有负数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246888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可以空间优化到O(1)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288036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经典一维DP入门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17920" y="1188720"/>
            <a:ext cx="5303520" cy="2103120"/>
          </a:xfrm>
          <a:prstGeom prst="roundRect">
            <a:avLst/>
          </a:prstGeom>
          <a:solidFill>
            <a:srgbClr val="D5F5E3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例题2: 洛谷 B3637 最长上升子序列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92240" y="164592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N≤5000 → O(n^2)可过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92240" y="205740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dp[i]=max(dp[j]+1) for j&lt;i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92240" y="246888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注意: 严格递增, 不是不下降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92240" y="288036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LIS是一维DP的代表作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3566160"/>
            <a:ext cx="5303520" cy="210312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31520" y="363931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例题3: 爬楼梯变体 — 带花费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2960" y="402336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洛谷 P1192 台阶问题? 或变体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2960" y="443484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每次可以爬1~K级 → dp[i]=sum(dp[i-1..i-K])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2960" y="484632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加坏楼梯 → if(bad[i]) dp[i]=0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60" y="525780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最小花费 → dp[i]=min(dp[i-1],dp[i-2])+cost[i]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217920" y="3566160"/>
            <a:ext cx="5303520" cy="2103120"/>
          </a:xfrm>
          <a:prstGeom prst="roundRect">
            <a:avLst/>
          </a:prstGeom>
          <a:solidFill>
            <a:srgbClr val="FAD9D7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00800" y="363931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例题4: 洛谷 P1091 合唱队形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92240" y="402336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求最长"先升后降"的子序列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92240" y="443484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左到右LIS + 右到左LDS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92240" y="484632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dp1[i]+dp2[i]-1 最大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92240" y="525780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一维DP+双向组合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DP空间优化 — 滚动变量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从 O(n) 空间到 O(1) — 一维DP的终极优化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94360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很多一维DP只需要前1-2个状态, 不需要保存整个dp数组!</a:t>
            </a:r>
            <a:br/>
            <a:br/>
            <a:r>
              <a:t>技巧: 只保留计算当前dp[i]所需的变量。</a:t>
            </a:r>
            <a:br/>
            <a:br/>
            <a:r>
              <a:t>例: 斐波那契 dp[i]只需要dp[i-1]和dp[i-2] → 用2个变量</a:t>
            </a:r>
            <a:br/>
            <a:r>
              <a:t>例: 最大子段和 dp[i]只需要dp[i-1] → 用1个变量</a:t>
            </a:r>
            <a:br/>
            <a:r>
              <a:t>例: 爬楼梯K步需要前K个 → 用长度为K的循环数组</a:t>
            </a:r>
            <a:br/>
            <a:r>
              <a:t>LIS需要前面所有 → 不能优化 (必须O(n)空间)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0" y="1188720"/>
            <a:ext cx="5303520" cy="30226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空间优化对比: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最大子段和 — O(1)空间版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cur = a[0], ans = a[0];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for (int i=1; i&lt;n; i++)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cur = max(cur + a[i], a[i]);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ans = max(ans, cur);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爬楼梯 — O(1)空间版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a=1, b=2, c;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for(int i=3; i&lt;=n; i++){c=a+b;a=b;b=c;}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CSP-J中空间通常不是瓶颈, 但优化思维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值得培养。DP的核心是"需要什么保留什么"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291840"/>
            <a:ext cx="1097280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7AE60"/>
                </a:solidFill>
                <a:latin typeface="Microsoft YaHei"/>
              </a:defRPr>
            </a:pPr>
            <a:r>
              <a:t>💡 空间优化的本质: dp[i]只依赖于"有限的历史" → 不需要全history。这体现了DP与贪心的联系。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本讲知识小结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一维DP — 核心知识全景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55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1280160"/>
            <a:ext cx="3474720" cy="347472"/>
          </a:xfrm>
          <a:prstGeom prst="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30352" y="1298448"/>
            <a:ext cx="3328416" cy="3017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一维DP框架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1737360"/>
            <a:ext cx="329184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dp[i] = f(dp[j], a[i])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2084832"/>
            <a:ext cx="329184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for(i)循环, j&lt;i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2432304"/>
            <a:ext cx="329184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dp[i]初始化为边界值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2779776"/>
            <a:ext cx="329184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答案 = dp[n]或max(dp)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206240" y="1280160"/>
            <a:ext cx="3474720" cy="347472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279392" y="1298448"/>
            <a:ext cx="3328416" cy="3017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四大经典问题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97680" y="1737360"/>
            <a:ext cx="329184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斐波那契: dp[i]=dp[i-1]+dp[i-2]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97680" y="2084832"/>
            <a:ext cx="329184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最大子段和: max(dp[i-1]+a[i],a[i])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97680" y="2432304"/>
            <a:ext cx="329184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LIS: max(dp[j]+1) j&lt;i, a[j]&lt;a[i]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297680" y="2779776"/>
            <a:ext cx="329184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爬楼梯: 同fib, 可加限制条件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955279" y="1280160"/>
            <a:ext cx="3474720" cy="347472"/>
          </a:xfrm>
          <a:prstGeom prst="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028431" y="1298448"/>
            <a:ext cx="3328416" cy="3017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实战技巧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046719" y="1737360"/>
            <a:ext cx="329184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滚动变量优化空间O(1)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046719" y="2084832"/>
            <a:ext cx="329184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注意long long防止溢出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046719" y="2432304"/>
            <a:ext cx="329184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max/min初始值取极端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046719" y="2779776"/>
            <a:ext cx="329184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读题→拆五步→写代码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57200" y="3474720"/>
            <a:ext cx="11247120" cy="18288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48640" y="3657600"/>
            <a:ext cx="109728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1A3C6E"/>
                </a:solidFill>
                <a:latin typeface="Microsoft YaHei"/>
              </a:defRPr>
            </a:pPr>
            <a:r>
              <a:t>💡 一维DP: 状态转移方程是关键。每个dp[i]都代表"到这里为止的最优解"。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48640" y="4114800"/>
            <a:ext cx="1097280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95A5A6"/>
                </a:solidFill>
                <a:latin typeface="Microsoft YaHei"/>
              </a:defRPr>
            </a:pPr>
            <a:r>
              <a:t>课后练习: ① 洛谷 P1115 ② 洛谷 B3637 LIS ③ 洛谷 P1091 合唱队形</a:t>
            </a:r>
            <a:br/>
            <a:r>
              <a:t>下讲预告: 背包问题(一) — 0/1背包+完全背包: 二维DP→滚动数组, 正序/逆序!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