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914400" y="1645920"/>
            <a:ext cx="54864" cy="4114800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371600" y="1828800"/>
            <a:ext cx="1005840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4400" b="1">
                <a:solidFill>
                  <a:srgbClr val="FFFFFF"/>
                </a:solidFill>
                <a:latin typeface="Microsoft YaHei"/>
              </a:defRPr>
            </a:pPr>
            <a:r>
              <a:t>整除理论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2834640"/>
            <a:ext cx="1005840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2000" b="0">
                <a:solidFill>
                  <a:srgbClr val="3D7ED8"/>
                </a:solidFill>
                <a:latin typeface="Microsoft YaHei"/>
              </a:defRPr>
            </a:pPr>
            <a:r>
              <a:t>整除 · 因数与倍数 · 质数与合数 · 唯一分解定理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71600" y="3566160"/>
            <a:ext cx="100584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0">
                <a:solidFill>
                  <a:srgbClr val="95A5A6"/>
                </a:solidFill>
                <a:latin typeface="Microsoft YaHei"/>
              </a:defRPr>
            </a:pPr>
            <a:r>
              <a:t>CSP-J 入门级  ·  难度 3  ·  NOI 2025 大纲  ·  PPT 60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71600" y="4389120"/>
            <a:ext cx="1005840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0">
                <a:solidFill>
                  <a:srgbClr val="95A5A6"/>
                </a:solidFill>
                <a:latin typeface="Microsoft YaHei"/>
              </a:defRPr>
            </a:pPr>
            <a:r>
              <a:t>学习目标: 理解整除概念和性质 / 掌握因数/质数的基本判断 / 学会唯一分解定理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828800"/>
            <a:ext cx="1033272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5200" b="1">
                <a:solidFill>
                  <a:srgbClr val="FFFFFF"/>
                </a:solidFill>
                <a:latin typeface="Microsoft YaHei"/>
              </a:defRPr>
            </a:pPr>
            <a:r>
              <a:t>谢谢!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2834640"/>
            <a:ext cx="1033272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2400" b="0">
                <a:solidFill>
                  <a:srgbClr val="3D7ED8"/>
                </a:solidFill>
                <a:latin typeface="Microsoft YaHei"/>
              </a:defRPr>
            </a:pPr>
            <a:r>
              <a:t>下一讲: GCD与LCM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3657600"/>
            <a:ext cx="103327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600" b="0">
                <a:solidFill>
                  <a:srgbClr val="95A5A6"/>
                </a:solidFill>
                <a:latin typeface="Microsoft YaHei"/>
              </a:defRPr>
            </a:pPr>
            <a:r>
              <a:t>PPT 61 — 最大公约数 · 最小公倍数 · 辗转相除法 · gcd*lcm=a*b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5029200"/>
            <a:ext cx="103327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400" b="0">
                <a:solidFill>
                  <a:srgbClr val="95A5A6"/>
                </a:solidFill>
                <a:latin typeface="Microsoft YaHei"/>
              </a:defRPr>
            </a:pPr>
            <a:r>
              <a:t>CSP-J 入门级  ·  NOI 2025 大纲  ·  PPT 60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本讲内容概览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整除理论 — 四大核心主题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60</a:t>
            </a:r>
          </a:p>
        </p:txBody>
      </p:sp>
      <p:sp>
        <p:nvSpPr>
          <p:cNvPr id="7" name="Oval 6"/>
          <p:cNvSpPr/>
          <p:nvPr/>
        </p:nvSpPr>
        <p:spPr>
          <a:xfrm>
            <a:off x="914400" y="1188720"/>
            <a:ext cx="365760" cy="365760"/>
          </a:xfrm>
          <a:prstGeom prst="ellipse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>
              <a:defRPr sz="1100" b="1">
                <a:solidFill>
                  <a:srgbClr val="FFFFFF"/>
                </a:solidFill>
                <a:latin typeface="Microsoft YaHei"/>
              </a:defRPr>
            </a:pPr>
            <a: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554480" y="1188720"/>
            <a:ext cx="91440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1">
                <a:solidFill>
                  <a:srgbClr val="2B5C9E"/>
                </a:solidFill>
                <a:latin typeface="Microsoft YaHei"/>
              </a:defRPr>
            </a:pPr>
            <a:r>
              <a:t>整除基本概念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54480" y="1463040"/>
            <a:ext cx="914400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95A5A6"/>
                </a:solidFill>
                <a:latin typeface="Microsoft YaHei"/>
              </a:defRPr>
            </a:pPr>
            <a:r>
              <a:t>整除定义、符号 b|a、整除的性质(传递/线性)</a:t>
            </a:r>
          </a:p>
        </p:txBody>
      </p:sp>
      <p:sp>
        <p:nvSpPr>
          <p:cNvPr id="10" name="Oval 9"/>
          <p:cNvSpPr/>
          <p:nvPr/>
        </p:nvSpPr>
        <p:spPr>
          <a:xfrm>
            <a:off x="914400" y="2286000"/>
            <a:ext cx="365760" cy="365760"/>
          </a:xfrm>
          <a:prstGeom prst="ellipse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>
              <a:defRPr sz="1100" b="1">
                <a:solidFill>
                  <a:srgbClr val="FFFFFF"/>
                </a:solidFill>
                <a:latin typeface="Microsoft YaHei"/>
              </a:defRPr>
            </a:pPr>
            <a: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554480" y="2286000"/>
            <a:ext cx="91440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1">
                <a:solidFill>
                  <a:srgbClr val="27AE60"/>
                </a:solidFill>
                <a:latin typeface="Microsoft YaHei"/>
              </a:defRPr>
            </a:pPr>
            <a:r>
              <a:t>因数与倍数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54480" y="2560320"/>
            <a:ext cx="914400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95A5A6"/>
                </a:solidFill>
                <a:latin typeface="Microsoft YaHei"/>
              </a:defRPr>
            </a:pPr>
            <a:r>
              <a:t>求所有因数/成对出现/因数个数与和的公式</a:t>
            </a:r>
          </a:p>
        </p:txBody>
      </p:sp>
      <p:sp>
        <p:nvSpPr>
          <p:cNvPr id="13" name="Oval 12"/>
          <p:cNvSpPr/>
          <p:nvPr/>
        </p:nvSpPr>
        <p:spPr>
          <a:xfrm>
            <a:off x="914400" y="3383280"/>
            <a:ext cx="365760" cy="365760"/>
          </a:xfrm>
          <a:prstGeom prst="ellipse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>
              <a:defRPr sz="1100" b="1">
                <a:solidFill>
                  <a:srgbClr val="FFFFFF"/>
                </a:solidFill>
                <a:latin typeface="Microsoft YaHei"/>
              </a:defRPr>
            </a:pPr>
            <a: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554480" y="3383280"/>
            <a:ext cx="91440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1">
                <a:solidFill>
                  <a:srgbClr val="E86A17"/>
                </a:solidFill>
                <a:latin typeface="Microsoft YaHei"/>
              </a:defRPr>
            </a:pPr>
            <a:r>
              <a:t>质数与合数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54480" y="3657600"/>
            <a:ext cx="914400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95A5A6"/>
                </a:solidFill>
                <a:latin typeface="Microsoft YaHei"/>
              </a:defRPr>
            </a:pPr>
            <a:r>
              <a:t>质数判定(试除法)/质数分布/合数定义</a:t>
            </a:r>
          </a:p>
        </p:txBody>
      </p:sp>
      <p:sp>
        <p:nvSpPr>
          <p:cNvPr id="16" name="Oval 15"/>
          <p:cNvSpPr/>
          <p:nvPr/>
        </p:nvSpPr>
        <p:spPr>
          <a:xfrm>
            <a:off x="914400" y="4480560"/>
            <a:ext cx="365760" cy="365760"/>
          </a:xfrm>
          <a:prstGeom prst="ellipse">
            <a:avLst/>
          </a:prstGeom>
          <a:solidFill>
            <a:srgbClr val="C039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>
              <a:defRPr sz="1100" b="1">
                <a:solidFill>
                  <a:srgbClr val="FFFFFF"/>
                </a:solidFill>
                <a:latin typeface="Microsoft YaHei"/>
              </a:defRPr>
            </a:pPr>
            <a:r>
              <a:t>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554480" y="4480560"/>
            <a:ext cx="91440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1">
                <a:solidFill>
                  <a:srgbClr val="C0392B"/>
                </a:solidFill>
                <a:latin typeface="Microsoft YaHei"/>
              </a:defRPr>
            </a:pPr>
            <a:r>
              <a:t>唯一分解定理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54480" y="4754880"/>
            <a:ext cx="914400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95A5A6"/>
                </a:solidFill>
                <a:latin typeface="Microsoft YaHei"/>
              </a:defRPr>
            </a:pPr>
            <a:r>
              <a:t>任何整数可唯一分解为质数的乘积 — 数论的基石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整除的基本概念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b|a 表示 b 整除 a — 数论的最基础关系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60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88720"/>
            <a:ext cx="5486400" cy="3657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📐 定义: 对于整数a,b (b≠0), 如果存在整数q使 a=b×q, 则称b整除a, 记作 b|a。</a:t>
            </a:r>
            <a:br/>
            <a:r>
              <a:t>此时a是b的倍数, b是a的因数(约数)。</a:t>
            </a:r>
            <a:br/>
            <a:br/>
            <a:r>
              <a:t>例: 3|12 (因为12=3×4) / 7|0 (因为0=7×0) / 任何数|0</a:t>
            </a:r>
            <a:br/>
            <a:br/>
            <a:r>
              <a:t>📊 整除的重要性质:</a:t>
            </a:r>
            <a:br/>
            <a:r>
              <a:t>① 传递性: 若a|b且b|c, 则a|c</a:t>
            </a:r>
            <a:br/>
            <a:r>
              <a:t>② 线性性: 若a|b且a|c, 则a|(bx+cy) (对任意整数x,y)</a:t>
            </a:r>
            <a:br/>
            <a:r>
              <a:t>③ 若a|b, 则|a|≤|b| (当b≠0时)</a:t>
            </a:r>
            <a:br/>
            <a:r>
              <a:t>④ 若a|b且b|a, 则|a|=|b|</a:t>
            </a:r>
            <a:br/>
            <a:br/>
            <a:r>
              <a:t>💡 整除是数论中最基础的关系, 所有数论研究都建立在其上。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0" y="1188720"/>
            <a:ext cx="5303520" cy="2286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📊 C++判断整除:</a:t>
            </a:r>
            <a:br/>
            <a:r>
              <a:t>  if (a % b == 0)</a:t>
            </a:r>
            <a:br/>
            <a:r>
              <a:t>    cout &lt;&lt; b &lt;&lt; "整除" &lt;&lt; a;</a:t>
            </a:r>
            <a:br/>
            <a:br/>
            <a:r>
              <a:t>注意:</a:t>
            </a:r>
            <a:br/>
            <a:r>
              <a:t>* %不能除以0 (未定义行为)</a:t>
            </a:r>
            <a:br/>
            <a:r>
              <a:t>* 负数也能被整除: -6%3==0 ✓</a:t>
            </a:r>
            <a:br/>
            <a:r>
              <a:t>* 0能被任何非零数整除</a:t>
            </a:r>
            <a:br/>
            <a:r>
              <a:t>  但0不能做除数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因数 (约数) — 深入理解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如何快速求一个数的所有因数? 因数成对出现!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60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88720"/>
            <a:ext cx="5943600" cy="2743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🔑 关键性质: 若d是n的因数, 则 n/d 也是n的因数。</a:t>
            </a:r>
            <a:br/>
            <a:r>
              <a:t>即: 因数成对出现! 只需检查到 √n 即可。</a:t>
            </a:r>
            <a:br/>
            <a:br/>
            <a:r>
              <a:t>试除法求所有因数:</a:t>
            </a:r>
            <a:br/>
            <a:r>
              <a:t>  for (int i=1; i*i&lt;=n; i++) {  // 只到√n!</a:t>
            </a:r>
            <a:br/>
            <a:r>
              <a:t>    if (n % i == 0) {</a:t>
            </a:r>
            <a:br/>
            <a:r>
              <a:t>      cout &lt;&lt; i &lt;&lt; " ";          // 较小的因数</a:t>
            </a:r>
            <a:br/>
            <a:r>
              <a:t>      if (i != n/i) cout &lt;&lt; n/i &lt;&lt; " "; // 成对的</a:t>
            </a:r>
            <a:br/>
            <a:r>
              <a:t>    }</a:t>
            </a:r>
            <a:br/>
            <a:r>
              <a:t>  }</a:t>
            </a:r>
            <a:br/>
            <a:r>
              <a:t>复杂度: O(√n) — 比O(n)快平方根倍!</a:t>
            </a:r>
            <a:br/>
            <a:br/>
            <a:r>
              <a:t>📐 因数个数公式 (选学): 若n=p₁^a₁×p₂^a₂×...,</a:t>
            </a:r>
            <a:br/>
            <a:r>
              <a:t>则因数个数 = (a₁+1)(a₂+1)... 例: 12=2²×3¹ → 因数个数=(2+1)(1+1)=6 ✓</a:t>
            </a:r>
            <a:br/>
            <a:r>
              <a:t>因数之和 = (1+p₁+...+p₁^a₁)(1+p₂+...+p₂^a₂)...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质数与合数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质数: 只有1和自身两个因数 — 数论的"原子"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60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88720"/>
            <a:ext cx="5943600" cy="2286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质数 (素数): 大于1, 且只有1和自身两个因数。</a:t>
            </a:r>
            <a:br/>
            <a:r>
              <a:t>合数: 大于1, 且有超过两个因数 (可以分解)。</a:t>
            </a:r>
            <a:br/>
            <a:r>
              <a:t>1既不是质数也不是合数!</a:t>
            </a:r>
            <a:br/>
            <a:br/>
            <a:r>
              <a:t>试除法判断质数: 检查2到√n之间有无因数。</a:t>
            </a:r>
            <a:br/>
            <a:r>
              <a:t>  bool isPrime(int n) {</a:t>
            </a:r>
            <a:br/>
            <a:r>
              <a:t>    if(n&lt;=1) return false;</a:t>
            </a:r>
            <a:br/>
            <a:r>
              <a:t>    for(int i=2; i*i&lt;=n; i++)</a:t>
            </a:r>
            <a:br/>
            <a:r>
              <a:t>      if(n%i==0) return false;</a:t>
            </a:r>
            <a:br/>
            <a:r>
              <a:t>    return true;</a:t>
            </a:r>
            <a:br/>
            <a:r>
              <a:t>  }</a:t>
            </a:r>
            <a:br/>
            <a:r>
              <a:t>复杂度: O(√n)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58000" y="1188720"/>
            <a:ext cx="4846320" cy="2743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2C3E50"/>
                </a:solidFill>
                <a:latin typeface="Microsoft YaHei"/>
              </a:defRPr>
            </a:pPr>
            <a:r>
              <a:t>📊 质数定理 (了解):</a:t>
            </a:r>
            <a:br/>
            <a:r>
              <a:t>不超过x的质数个数 ~ x/ln(x)</a:t>
            </a:r>
            <a:br/>
            <a:r>
              <a:t>x=10^6: ~78498个质数</a:t>
            </a:r>
            <a:br/>
            <a:r>
              <a:t>x=10^9: ~5×10^7个质数</a:t>
            </a:r>
            <a:br/>
            <a:br/>
            <a:r>
              <a:t>CSP-J常考题型:</a:t>
            </a:r>
            <a:br/>
            <a:r>
              <a:t>① 判断一个数是否是质数</a:t>
            </a:r>
            <a:br/>
            <a:r>
              <a:t>② 求[1,N]的所有质数 (筛法)</a:t>
            </a:r>
            <a:br/>
            <a:r>
              <a:t>③ 质因数分解</a:t>
            </a:r>
            <a:br/>
            <a:br/>
            <a:r>
              <a:t>下一讲(PPT 62)会讲筛法:</a:t>
            </a:r>
            <a:br/>
            <a:r>
              <a:t>批量求质数用筛法!</a:t>
            </a:r>
            <a:br/>
            <a:r>
              <a:t>单个判断用试除法即可。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因数成对出现 — 深入理解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利用成对性质, 求所有因数只需 O(√n)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60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88720"/>
            <a:ext cx="5486400" cy="2743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例: 求36的所有因数</a:t>
            </a:r>
            <a:br/>
            <a:r>
              <a:t>√36=6, 只需检查 1,2,3,4,5,6:</a:t>
            </a:r>
            <a:br/>
            <a:r>
              <a:t>i=1: 36%1==0 → 1 和 36 (成对!)</a:t>
            </a:r>
            <a:br/>
            <a:r>
              <a:t>i=2: 36%2==0 → 2 和 18</a:t>
            </a:r>
            <a:br/>
            <a:r>
              <a:t>i=3: 36%3==0 → 3 和 12</a:t>
            </a:r>
            <a:br/>
            <a:r>
              <a:t>i=4: 36%4==0 → 4 和 9</a:t>
            </a:r>
            <a:br/>
            <a:r>
              <a:t>i=5: 不是</a:t>
            </a:r>
            <a:br/>
            <a:r>
              <a:t>i=6: 36%6==0 → 6 (i=n/i, 只需输出一次!)</a:t>
            </a:r>
            <a:br/>
            <a:r>
              <a:t>结果: 1,36,2,18,3,12,4,9,6 — 共9个因数</a:t>
            </a:r>
            <a:br/>
            <a:br/>
            <a:r>
              <a:t>验证: 36=2²×3² → 因数个数=(2+1)(2+1)=9 ✓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0" y="1188720"/>
            <a:ext cx="5486400" cy="1828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7AE60"/>
                </a:solidFill>
                <a:latin typeface="Microsoft YaHei"/>
              </a:defRPr>
            </a:pPr>
            <a:r>
              <a:t>📊 因数个数公式的推导:</a:t>
            </a:r>
            <a:br/>
            <a:r>
              <a:t>n = p₁^a₁×p₂^a₂×...×p_k^a_k</a:t>
            </a:r>
            <a:br/>
            <a:r>
              <a:t>任何因数 = p₁^b₁×p₂^b₂×... (0≤b_i≤a_i)</a:t>
            </a:r>
            <a:br/>
            <a:r>
              <a:t>所以因数个数 = ∏(a_i+1)</a:t>
            </a:r>
            <a:br/>
            <a:br/>
            <a:r>
              <a:t>因数之和 = ∏(1+p_i+...+p_i^a_i)</a:t>
            </a:r>
            <a:br/>
            <a:r>
              <a:t>  例: 12=2²×3¹</a:t>
            </a:r>
            <a:br/>
            <a:r>
              <a:t>  因数之和=(1+2+4)(1+3)=7×4=28</a:t>
            </a:r>
            <a:br/>
            <a:r>
              <a:t>  验证: 1+2+3+4+6+12=28 ✓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整数唯一分解定理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算术基本定理 — 数论的奠基石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60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88720"/>
            <a:ext cx="5943600" cy="2743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📐 定理: 任何大于1的整数n都可以唯一地分解为质数的乘积。</a:t>
            </a:r>
            <a:br/>
            <a:r>
              <a:t>(不计质因子的排列顺序)</a:t>
            </a:r>
            <a:br/>
            <a:br/>
            <a:r>
              <a:t>  n = p₁^a₁ × p₂^a₂ × ... × p_k^a_k</a:t>
            </a:r>
            <a:br/>
            <a:r>
              <a:t>  其中 p₁&lt;p₂&lt;...&lt;p_k 是质数, a_i≥1</a:t>
            </a:r>
            <a:br/>
            <a:br/>
            <a:r>
              <a:t>例: 60 = 2²×3×5 (2^2×3^1×5^1)</a:t>
            </a:r>
            <a:br/>
            <a:r>
              <a:t>    360 = 2³×3²×5</a:t>
            </a:r>
            <a:br/>
            <a:r>
              <a:t>    2024 = 2³×11×23</a:t>
            </a:r>
            <a:br/>
            <a:br/>
            <a:r>
              <a:t>💡 这是数论最重要的定理之一。它告诉我们:</a:t>
            </a:r>
            <a:br/>
            <a:r>
              <a:t>* 质数是"基本建筑块", 合数由质数组合而成</a:t>
            </a:r>
            <a:br/>
            <a:r>
              <a:t>* 分解方式是唯一的 — 没有"另一种分解方式"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58000" y="1188720"/>
            <a:ext cx="4846320" cy="2286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📊 质因数分解 (试除法):</a:t>
            </a:r>
            <a:br/>
            <a:r>
              <a:t>for(int i=2;i*i&lt;=n;i++)</a:t>
            </a:r>
            <a:br/>
            <a:r>
              <a:t>  while(n%i==0){</a:t>
            </a:r>
            <a:br/>
            <a:r>
              <a:t>    cout&lt;&lt;i&lt;&lt;" ";</a:t>
            </a:r>
            <a:br/>
            <a:r>
              <a:t>    n/=i;</a:t>
            </a:r>
            <a:br/>
            <a:r>
              <a:t>  }</a:t>
            </a:r>
            <a:br/>
            <a:r>
              <a:t>if(n&gt;1) cout&lt;&lt;n; // 最后一个质因数</a:t>
            </a:r>
            <a:br/>
            <a:br/>
            <a:r>
              <a:t>复杂度: O(√n) — 与判断质数相同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经典例题精讲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整除理论 常考题型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60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1188720"/>
            <a:ext cx="5303520" cy="2286000"/>
          </a:xfrm>
          <a:prstGeom prst="roundRect">
            <a:avLst/>
          </a:prstGeom>
          <a:solidFill>
            <a:srgbClr val="D6EAF8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31520" y="1261872"/>
            <a:ext cx="49377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Microsoft YaHei"/>
              </a:defRPr>
            </a:pPr>
            <a:r>
              <a:t>例题1: 洛谷 P1075 质因数分解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16459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已知n是两个质数的乘积, 求较大的质因数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21031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n≤2×10^9, 用试除法 O(√n)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0" y="25603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从2开始找第一个因数i → n/i就是另一个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30175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简单但重要的质因数分解入门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217920" y="1188720"/>
            <a:ext cx="5303520" cy="2286000"/>
          </a:xfrm>
          <a:prstGeom prst="roundRect">
            <a:avLst/>
          </a:prstGeom>
          <a:solidFill>
            <a:srgbClr val="D5F5E3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400800" y="1261872"/>
            <a:ext cx="49377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7AE60"/>
                </a:solidFill>
                <a:latin typeface="Microsoft YaHei"/>
              </a:defRPr>
            </a:pPr>
            <a:r>
              <a:t>例题2: 洛谷 P1304 哥德巴赫猜想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92240" y="16459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验证"任一大于2的偶数可写为两质数之和"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92240" y="21031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N≤10000, 对每个偶数找质数对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92240" y="25603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用筛法 (PPT 62) 预处理质数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92240" y="30175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综合: 质数判断 + 枚举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48640" y="3749039"/>
            <a:ext cx="5303520" cy="2103120"/>
          </a:xfrm>
          <a:prstGeom prst="roundRect">
            <a:avLst/>
          </a:prstGeom>
          <a:solidFill>
            <a:srgbClr val="D6EAF8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31520" y="3822191"/>
            <a:ext cx="49377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E86A17"/>
                </a:solidFill>
                <a:latin typeface="Microsoft YaHei"/>
              </a:defRPr>
            </a:pPr>
            <a:r>
              <a:t>例题3: 求因数个数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22960" y="4206239"/>
            <a:ext cx="475488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给定n, 求其所有因数的个数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22960" y="4617719"/>
            <a:ext cx="475488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先质因数分解 → 用公式 (a₁+1)(a₂+1)...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22960" y="5029199"/>
            <a:ext cx="475488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例: 360=2³×3²×5 → (3+1)(2+1)(1+1)=24个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22960" y="5440679"/>
            <a:ext cx="475488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因数求和也类似, 有公式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6217920" y="3749039"/>
            <a:ext cx="5303520" cy="2103120"/>
          </a:xfrm>
          <a:prstGeom prst="roundRect">
            <a:avLst/>
          </a:prstGeom>
          <a:solidFill>
            <a:srgbClr val="FAD9D7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400800" y="3822191"/>
            <a:ext cx="49377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C0392B"/>
                </a:solidFill>
                <a:latin typeface="Microsoft YaHei"/>
              </a:defRPr>
            </a:pPr>
            <a:r>
              <a:t>例题4: 判断质数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492240" y="4206239"/>
            <a:ext cx="475488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从洛谷 P5723 质数口袋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492240" y="4617719"/>
            <a:ext cx="475488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单个质数判断: 试除法 O(√n)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492240" y="5029199"/>
            <a:ext cx="475488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批量找质数: 筛法 (PPT 62)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492240" y="5440679"/>
            <a:ext cx="475488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CSP-J中质数问题非常常见!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本讲知识小结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整除理论 — 核心知识全景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60</a:t>
            </a:r>
          </a:p>
        </p:txBody>
      </p:sp>
      <p:sp>
        <p:nvSpPr>
          <p:cNvPr id="7" name="Rectangle 6"/>
          <p:cNvSpPr/>
          <p:nvPr/>
        </p:nvSpPr>
        <p:spPr>
          <a:xfrm>
            <a:off x="457200" y="1280160"/>
            <a:ext cx="5029200" cy="347472"/>
          </a:xfrm>
          <a:prstGeom prst="rect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30352" y="1298448"/>
            <a:ext cx="4882896" cy="3017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整除与因数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1737360"/>
            <a:ext cx="4846320" cy="3291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整除: b|a 存在q使a=bq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2084832"/>
            <a:ext cx="4846320" cy="3291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因数成对: 只需枚举到√n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8640" y="2432304"/>
            <a:ext cx="4846320" cy="3291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因数个数=(a₁+1)(a₂+1)...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48640" y="2779776"/>
            <a:ext cx="4846320" cy="3291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试除法求因数O(√n)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217920" y="1280160"/>
            <a:ext cx="5029200" cy="347472"/>
          </a:xfrm>
          <a:prstGeom prst="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291072" y="1298448"/>
            <a:ext cx="4882896" cy="3017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300" b="1">
                <a:solidFill>
                  <a:srgbClr val="FFFFFF"/>
                </a:solidFill>
                <a:latin typeface="Microsoft YaHei"/>
              </a:defRPr>
            </a:pPr>
            <a:r>
              <a:t>质数与分解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309360" y="1737360"/>
            <a:ext cx="4846320" cy="3291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质数: 只有1和自身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309360" y="2084832"/>
            <a:ext cx="4846320" cy="3291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试除法判断质数O(√n)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309360" y="2432304"/>
            <a:ext cx="4846320" cy="3291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唯一分解: n=∏p_i^a_i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309360" y="2779776"/>
            <a:ext cx="4846320" cy="329184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质因数分解O(√n)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48640" y="3291840"/>
            <a:ext cx="1097280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95A5A6"/>
                </a:solidFill>
                <a:latin typeface="Microsoft YaHei"/>
              </a:defRPr>
            </a:pPr>
            <a:r>
              <a:t>课后练习: ① 洛谷 P1075 ② 洛谷 P1304 ③ 洛谷 P5723 质数口袋</a:t>
            </a:r>
            <a:br/>
            <a:r>
              <a:t>下讲预告: GCD与LCM — 最大公约数与最小公倍数: 辗转相除法!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